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8"/>
  </p:notesMasterIdLst>
  <p:handoutMasterIdLst>
    <p:handoutMasterId r:id="rId29"/>
  </p:handoutMasterIdLst>
  <p:sldIdLst>
    <p:sldId id="549" r:id="rId2"/>
    <p:sldId id="553" r:id="rId3"/>
    <p:sldId id="564" r:id="rId4"/>
    <p:sldId id="580" r:id="rId5"/>
    <p:sldId id="565" r:id="rId6"/>
    <p:sldId id="260" r:id="rId7"/>
    <p:sldId id="567" r:id="rId8"/>
    <p:sldId id="568" r:id="rId9"/>
    <p:sldId id="584" r:id="rId10"/>
    <p:sldId id="585" r:id="rId11"/>
    <p:sldId id="586" r:id="rId12"/>
    <p:sldId id="587" r:id="rId13"/>
    <p:sldId id="588" r:id="rId14"/>
    <p:sldId id="569" r:id="rId15"/>
    <p:sldId id="571" r:id="rId16"/>
    <p:sldId id="595" r:id="rId17"/>
    <p:sldId id="570" r:id="rId18"/>
    <p:sldId id="577" r:id="rId19"/>
    <p:sldId id="589" r:id="rId20"/>
    <p:sldId id="591" r:id="rId21"/>
    <p:sldId id="593" r:id="rId22"/>
    <p:sldId id="581" r:id="rId23"/>
    <p:sldId id="578" r:id="rId24"/>
    <p:sldId id="596" r:id="rId25"/>
    <p:sldId id="579" r:id="rId26"/>
    <p:sldId id="467" r:id="rId27"/>
  </p:sldIdLst>
  <p:sldSz cx="9144000" cy="6858000" type="screen4x3"/>
  <p:notesSz cx="6669088" cy="9926638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5" userDrawn="1">
          <p15:clr>
            <a:srgbClr val="A4A3A4"/>
          </p15:clr>
        </p15:guide>
        <p15:guide id="2" pos="2147" userDrawn="1">
          <p15:clr>
            <a:srgbClr val="A4A3A4"/>
          </p15:clr>
        </p15:guide>
        <p15:guide id="3" orient="horz" pos="3141" userDrawn="1">
          <p15:clr>
            <a:srgbClr val="A4A3A4"/>
          </p15:clr>
        </p15:guide>
        <p15:guide id="4" pos="2089" userDrawn="1">
          <p15:clr>
            <a:srgbClr val="A4A3A4"/>
          </p15:clr>
        </p15:guide>
        <p15:guide id="5" orient="horz" pos="2911" userDrawn="1">
          <p15:clr>
            <a:srgbClr val="A4A3A4"/>
          </p15:clr>
        </p15:guide>
        <p15:guide id="6" orient="horz" pos="3127" userDrawn="1">
          <p15:clr>
            <a:srgbClr val="A4A3A4"/>
          </p15:clr>
        </p15:guide>
        <p15:guide id="7" pos="2160" userDrawn="1">
          <p15:clr>
            <a:srgbClr val="A4A3A4"/>
          </p15:clr>
        </p15:guide>
        <p15:guide id="8" pos="210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ka Sekerková" initials="DS" lastIdx="15" clrIdx="0">
    <p:extLst>
      <p:ext uri="{19B8F6BF-5375-455C-9EA6-DF929625EA0E}">
        <p15:presenceInfo xmlns:p15="http://schemas.microsoft.com/office/powerpoint/2012/main" userId="Danka Sekerk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7A70"/>
    <a:srgbClr val="C8D6B8"/>
    <a:srgbClr val="FF5050"/>
    <a:srgbClr val="0FB16F"/>
    <a:srgbClr val="748F52"/>
    <a:srgbClr val="A86B36"/>
    <a:srgbClr val="485832"/>
    <a:srgbClr val="3C4A2A"/>
    <a:srgbClr val="003E6C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Světlý sty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957" autoAdjust="0"/>
  </p:normalViewPr>
  <p:slideViewPr>
    <p:cSldViewPr>
      <p:cViewPr varScale="1">
        <p:scale>
          <a:sx n="100" d="100"/>
          <a:sy n="100" d="100"/>
        </p:scale>
        <p:origin x="130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342" y="-82"/>
      </p:cViewPr>
      <p:guideLst>
        <p:guide orient="horz" pos="2925"/>
        <p:guide pos="2147"/>
        <p:guide orient="horz" pos="3141"/>
        <p:guide pos="2089"/>
        <p:guide orient="horz" pos="2911"/>
        <p:guide orient="horz" pos="3127"/>
        <p:guide pos="2160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FCCD6-7EF9-460A-A152-818A4CB31A7E}" type="datetimeFigureOut">
              <a:rPr lang="sk-SK" smtClean="0"/>
              <a:pPr/>
              <a:t>23. 10. 2019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8707B-EA5E-45C4-B536-5D9E505A21F3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4A01D-7943-4941-966B-79E43106345C}" type="datetimeFigureOut">
              <a:rPr lang="sk-SK" smtClean="0"/>
              <a:pPr/>
              <a:t>23. 10. 2019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66909" y="4715155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96E926-0F0C-41EE-BBF2-6AF28E300236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92148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Any </a:t>
            </a:r>
            <a:r>
              <a:rPr lang="cs-CZ" dirty="0" err="1"/>
              <a:t>ideas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a </a:t>
            </a:r>
            <a:r>
              <a:rPr lang="cs-CZ" dirty="0" err="1"/>
              <a:t>warm</a:t>
            </a:r>
            <a:r>
              <a:rPr lang="cs-CZ" dirty="0"/>
              <a:t> up, </a:t>
            </a:r>
            <a:r>
              <a:rPr lang="cs-CZ" dirty="0" err="1"/>
              <a:t>follow</a:t>
            </a:r>
            <a:r>
              <a:rPr lang="cs-CZ" dirty="0"/>
              <a:t> up </a:t>
            </a:r>
            <a:r>
              <a:rPr lang="cs-CZ" dirty="0" err="1"/>
              <a:t>activity</a:t>
            </a:r>
            <a:r>
              <a:rPr lang="cs-CZ" dirty="0"/>
              <a:t>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8439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possibilities</a:t>
            </a:r>
            <a:r>
              <a:rPr lang="cs-CZ" dirty="0"/>
              <a:t> –1.  let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pupils</a:t>
            </a:r>
            <a:r>
              <a:rPr lang="cs-CZ" dirty="0"/>
              <a:t> </a:t>
            </a:r>
            <a:r>
              <a:rPr lang="cs-CZ" dirty="0" err="1"/>
              <a:t>read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postcard</a:t>
            </a:r>
            <a:r>
              <a:rPr lang="cs-CZ" dirty="0"/>
              <a:t> and </a:t>
            </a:r>
            <a:r>
              <a:rPr lang="cs-CZ" dirty="0" err="1"/>
              <a:t>try</a:t>
            </a:r>
            <a:r>
              <a:rPr lang="cs-CZ" dirty="0"/>
              <a:t> to </a:t>
            </a:r>
            <a:r>
              <a:rPr lang="cs-CZ" dirty="0" err="1"/>
              <a:t>guess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missing</a:t>
            </a:r>
            <a:r>
              <a:rPr lang="cs-CZ" dirty="0"/>
              <a:t> </a:t>
            </a:r>
            <a:r>
              <a:rPr lang="cs-CZ" dirty="0" err="1"/>
              <a:t>words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sentences</a:t>
            </a:r>
            <a:r>
              <a:rPr lang="cs-CZ" dirty="0"/>
              <a:t>, </a:t>
            </a:r>
            <a:r>
              <a:rPr lang="cs-CZ" dirty="0" err="1"/>
              <a:t>then</a:t>
            </a:r>
            <a:r>
              <a:rPr lang="cs-CZ" dirty="0"/>
              <a:t> play and </a:t>
            </a:r>
            <a:r>
              <a:rPr lang="cs-CZ" dirty="0" err="1"/>
              <a:t>check</a:t>
            </a:r>
            <a:endParaRPr lang="cs-CZ" dirty="0"/>
          </a:p>
          <a:p>
            <a:r>
              <a:rPr lang="cs-CZ" dirty="0"/>
              <a:t>2. Do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listening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, </a:t>
            </a:r>
            <a:r>
              <a:rPr lang="cs-CZ" dirty="0" err="1"/>
              <a:t>ask</a:t>
            </a:r>
            <a:r>
              <a:rPr lang="cs-CZ" dirty="0"/>
              <a:t> </a:t>
            </a:r>
            <a:r>
              <a:rPr lang="cs-CZ" dirty="0" err="1"/>
              <a:t>pupils</a:t>
            </a:r>
            <a:r>
              <a:rPr lang="cs-CZ" dirty="0"/>
              <a:t> to make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picture</a:t>
            </a:r>
            <a:r>
              <a:rPr lang="cs-CZ" dirty="0"/>
              <a:t> and </a:t>
            </a:r>
            <a:r>
              <a:rPr lang="cs-CZ" dirty="0" err="1"/>
              <a:t>then</a:t>
            </a:r>
            <a:r>
              <a:rPr lang="cs-CZ" dirty="0"/>
              <a:t>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a </a:t>
            </a:r>
            <a:r>
              <a:rPr lang="cs-CZ" dirty="0" err="1"/>
              <a:t>look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text and </a:t>
            </a:r>
            <a:r>
              <a:rPr lang="cs-CZ" dirty="0" err="1"/>
              <a:t>complete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and </a:t>
            </a:r>
            <a:r>
              <a:rPr lang="cs-CZ" dirty="0" err="1"/>
              <a:t>check</a:t>
            </a:r>
            <a:endParaRPr lang="cs-CZ" dirty="0"/>
          </a:p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self</a:t>
            </a:r>
            <a:r>
              <a:rPr lang="cs-CZ" dirty="0"/>
              <a:t> </a:t>
            </a:r>
            <a:r>
              <a:rPr lang="cs-CZ" dirty="0" err="1"/>
              <a:t>smart</a:t>
            </a:r>
            <a:r>
              <a:rPr lang="cs-CZ" dirty="0"/>
              <a:t> </a:t>
            </a:r>
            <a:r>
              <a:rPr lang="cs-CZ" dirty="0" err="1"/>
              <a:t>pupils</a:t>
            </a:r>
            <a:r>
              <a:rPr lang="cs-CZ" dirty="0"/>
              <a:t>?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60239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WHAT DO YOU THINK IT IS?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need</a:t>
            </a:r>
            <a:r>
              <a:rPr lang="cs-CZ" dirty="0"/>
              <a:t> </a:t>
            </a:r>
            <a:r>
              <a:rPr lang="cs-CZ" dirty="0" err="1"/>
              <a:t>paper</a:t>
            </a:r>
            <a:r>
              <a:rPr lang="cs-CZ" dirty="0"/>
              <a:t>,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ypu</a:t>
            </a:r>
            <a:r>
              <a:rPr lang="cs-CZ" dirty="0"/>
              <a:t> </a:t>
            </a:r>
            <a:r>
              <a:rPr lang="cs-CZ" dirty="0" err="1"/>
              <a:t>fold</a:t>
            </a:r>
            <a:r>
              <a:rPr lang="cs-CZ" dirty="0"/>
              <a:t> </a:t>
            </a:r>
            <a:r>
              <a:rPr lang="cs-CZ" dirty="0" err="1"/>
              <a:t>several</a:t>
            </a:r>
            <a:r>
              <a:rPr lang="cs-CZ" dirty="0"/>
              <a:t> </a:t>
            </a:r>
            <a:r>
              <a:rPr lang="cs-CZ" dirty="0" err="1"/>
              <a:t>times</a:t>
            </a:r>
            <a:r>
              <a:rPr lang="cs-CZ" dirty="0"/>
              <a:t>,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decorate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pictures</a:t>
            </a:r>
            <a:r>
              <a:rPr lang="cs-CZ" dirty="0"/>
              <a:t> and </a:t>
            </a:r>
            <a:r>
              <a:rPr lang="cs-CZ" dirty="0" err="1"/>
              <a:t>numbers</a:t>
            </a:r>
            <a:r>
              <a:rPr lang="cs-CZ" dirty="0"/>
              <a:t>,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prepare</a:t>
            </a:r>
            <a:r>
              <a:rPr lang="cs-CZ" dirty="0"/>
              <a:t> </a:t>
            </a:r>
            <a:r>
              <a:rPr lang="cs-CZ" dirty="0" err="1"/>
              <a:t>tasks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people</a:t>
            </a:r>
            <a:r>
              <a:rPr lang="cs-CZ" dirty="0"/>
              <a:t>,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move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fingers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others</a:t>
            </a:r>
            <a:r>
              <a:rPr lang="cs-CZ" dirty="0"/>
              <a:t> </a:t>
            </a:r>
            <a:r>
              <a:rPr lang="cs-CZ" dirty="0" err="1"/>
              <a:t>choose</a:t>
            </a:r>
            <a:r>
              <a:rPr lang="cs-CZ" dirty="0"/>
              <a:t> a </a:t>
            </a:r>
            <a:r>
              <a:rPr lang="cs-CZ" dirty="0" err="1"/>
              <a:t>picture</a:t>
            </a:r>
            <a:r>
              <a:rPr lang="cs-CZ" dirty="0"/>
              <a:t>, </a:t>
            </a:r>
            <a:r>
              <a:rPr lang="cs-CZ" dirty="0" err="1"/>
              <a:t>number</a:t>
            </a:r>
            <a:r>
              <a:rPr lang="cs-CZ" dirty="0"/>
              <a:t> and a </a:t>
            </a:r>
            <a:r>
              <a:rPr lang="cs-CZ" dirty="0" err="1"/>
              <a:t>task</a:t>
            </a:r>
            <a:r>
              <a:rPr lang="cs-CZ" dirty="0"/>
              <a:t>… </a:t>
            </a:r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?  DO YOU KNOW COOTIE CATCHER?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53998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example</a:t>
            </a:r>
            <a:r>
              <a:rPr lang="cs-CZ" dirty="0"/>
              <a:t> of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again</a:t>
            </a:r>
            <a:r>
              <a:rPr lang="cs-CZ" dirty="0"/>
              <a:t> </a:t>
            </a:r>
            <a:r>
              <a:rPr lang="cs-CZ" dirty="0" err="1"/>
              <a:t>develops</a:t>
            </a:r>
            <a:r>
              <a:rPr lang="cs-CZ" dirty="0"/>
              <a:t> </a:t>
            </a:r>
            <a:r>
              <a:rPr lang="cs-CZ" dirty="0" err="1"/>
              <a:t>several</a:t>
            </a:r>
            <a:r>
              <a:rPr lang="cs-CZ" dirty="0"/>
              <a:t> </a:t>
            </a:r>
            <a:r>
              <a:rPr lang="cs-CZ" dirty="0" err="1"/>
              <a:t>talents</a:t>
            </a:r>
            <a:r>
              <a:rPr lang="cs-CZ" dirty="0"/>
              <a:t>, </a:t>
            </a:r>
            <a:r>
              <a:rPr lang="cs-CZ" dirty="0" err="1"/>
              <a:t>here</a:t>
            </a:r>
            <a:r>
              <a:rPr lang="cs-CZ" dirty="0"/>
              <a:t> </a:t>
            </a:r>
            <a:r>
              <a:rPr lang="cs-CZ" dirty="0" err="1"/>
              <a:t>pupils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to </a:t>
            </a:r>
            <a:r>
              <a:rPr lang="cs-CZ" dirty="0" err="1"/>
              <a:t>create</a:t>
            </a:r>
            <a:r>
              <a:rPr lang="cs-CZ" dirty="0"/>
              <a:t> and design </a:t>
            </a:r>
            <a:r>
              <a:rPr lang="cs-CZ" dirty="0" err="1"/>
              <a:t>something</a:t>
            </a:r>
            <a:r>
              <a:rPr lang="cs-CZ" dirty="0"/>
              <a:t>,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good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picture</a:t>
            </a:r>
            <a:r>
              <a:rPr lang="cs-CZ" dirty="0"/>
              <a:t> </a:t>
            </a:r>
            <a:r>
              <a:rPr lang="cs-CZ" dirty="0" err="1"/>
              <a:t>smart</a:t>
            </a:r>
            <a:r>
              <a:rPr lang="cs-CZ" dirty="0"/>
              <a:t> </a:t>
            </a:r>
            <a:r>
              <a:rPr lang="cs-CZ" dirty="0" err="1"/>
              <a:t>learners</a:t>
            </a:r>
            <a:r>
              <a:rPr lang="cs-CZ" dirty="0"/>
              <a:t>,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–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covers</a:t>
            </a:r>
            <a:r>
              <a:rPr lang="cs-CZ" dirty="0"/>
              <a:t> body </a:t>
            </a:r>
            <a:r>
              <a:rPr lang="cs-CZ" dirty="0" err="1"/>
              <a:t>smart</a:t>
            </a:r>
            <a:r>
              <a:rPr lang="cs-CZ" dirty="0"/>
              <a:t> </a:t>
            </a:r>
            <a:r>
              <a:rPr lang="cs-CZ" dirty="0" err="1"/>
              <a:t>learners</a:t>
            </a:r>
            <a:r>
              <a:rPr lang="cs-CZ" dirty="0"/>
              <a:t>,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to make up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tasks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others</a:t>
            </a:r>
            <a:r>
              <a:rPr lang="cs-CZ" dirty="0"/>
              <a:t>,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probably</a:t>
            </a:r>
            <a:r>
              <a:rPr lang="cs-CZ" dirty="0"/>
              <a:t> suit </a:t>
            </a:r>
            <a:r>
              <a:rPr lang="cs-CZ" dirty="0" err="1"/>
              <a:t>word</a:t>
            </a:r>
            <a:r>
              <a:rPr lang="cs-CZ" dirty="0"/>
              <a:t> </a:t>
            </a:r>
            <a:r>
              <a:rPr lang="cs-CZ" dirty="0" err="1"/>
              <a:t>smart</a:t>
            </a:r>
            <a:r>
              <a:rPr lang="cs-CZ" dirty="0"/>
              <a:t> </a:t>
            </a:r>
            <a:r>
              <a:rPr lang="cs-CZ" dirty="0" err="1"/>
              <a:t>learners</a:t>
            </a:r>
            <a:r>
              <a:rPr lang="cs-CZ" dirty="0"/>
              <a:t> </a:t>
            </a:r>
            <a:r>
              <a:rPr lang="cs-CZ" dirty="0" err="1"/>
              <a:t>best</a:t>
            </a:r>
            <a:r>
              <a:rPr lang="cs-CZ" dirty="0"/>
              <a:t>,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communicate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others</a:t>
            </a:r>
            <a:r>
              <a:rPr lang="cs-CZ" dirty="0"/>
              <a:t> –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good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people</a:t>
            </a:r>
            <a:r>
              <a:rPr lang="cs-CZ" dirty="0"/>
              <a:t> </a:t>
            </a:r>
            <a:r>
              <a:rPr lang="cs-CZ" dirty="0" err="1"/>
              <a:t>smart</a:t>
            </a:r>
            <a:r>
              <a:rPr lang="cs-CZ" dirty="0"/>
              <a:t> l.,  but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self</a:t>
            </a:r>
            <a:r>
              <a:rPr lang="cs-CZ" dirty="0"/>
              <a:t> </a:t>
            </a:r>
            <a:r>
              <a:rPr lang="cs-CZ" dirty="0" err="1"/>
              <a:t>smart</a:t>
            </a:r>
            <a:r>
              <a:rPr lang="cs-CZ" dirty="0"/>
              <a:t> l.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enjoy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as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decide</a:t>
            </a:r>
            <a:r>
              <a:rPr lang="cs-CZ" dirty="0"/>
              <a:t> </a:t>
            </a:r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task</a:t>
            </a:r>
            <a:r>
              <a:rPr lang="cs-CZ" dirty="0"/>
              <a:t>, </a:t>
            </a:r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question</a:t>
            </a:r>
            <a:r>
              <a:rPr lang="cs-CZ" dirty="0"/>
              <a:t>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would</a:t>
            </a:r>
            <a:r>
              <a:rPr lang="cs-CZ" dirty="0"/>
              <a:t> </a:t>
            </a:r>
            <a:r>
              <a:rPr lang="cs-CZ" dirty="0" err="1"/>
              <a:t>like</a:t>
            </a:r>
            <a:r>
              <a:rPr lang="cs-CZ" dirty="0"/>
              <a:t> to </a:t>
            </a:r>
            <a:r>
              <a:rPr lang="cs-CZ" dirty="0" err="1"/>
              <a:t>ask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others</a:t>
            </a:r>
            <a:r>
              <a:rPr lang="cs-CZ" dirty="0"/>
              <a:t>. </a:t>
            </a: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don´t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to </a:t>
            </a:r>
            <a:r>
              <a:rPr lang="cs-CZ" dirty="0" err="1"/>
              <a:t>preparethe</a:t>
            </a:r>
            <a:r>
              <a:rPr lang="cs-CZ" dirty="0"/>
              <a:t> a </a:t>
            </a:r>
            <a:r>
              <a:rPr lang="cs-CZ" dirty="0" err="1"/>
              <a:t>cootie</a:t>
            </a:r>
            <a:r>
              <a:rPr lang="cs-CZ" dirty="0"/>
              <a:t> </a:t>
            </a:r>
            <a:r>
              <a:rPr lang="cs-CZ" dirty="0" err="1"/>
              <a:t>catcher</a:t>
            </a:r>
            <a:r>
              <a:rPr lang="cs-CZ" dirty="0"/>
              <a:t>, </a:t>
            </a:r>
            <a:r>
              <a:rPr lang="cs-CZ" dirty="0" err="1"/>
              <a:t>because</a:t>
            </a:r>
            <a:r>
              <a:rPr lang="cs-CZ" dirty="0"/>
              <a:t> </a:t>
            </a:r>
            <a:r>
              <a:rPr lang="cs-CZ" dirty="0" err="1"/>
              <a:t>I´m</a:t>
            </a:r>
            <a:r>
              <a:rPr lang="cs-CZ" dirty="0"/>
              <a:t> </a:t>
            </a:r>
            <a:r>
              <a:rPr lang="cs-CZ" dirty="0" err="1"/>
              <a:t>sure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kids</a:t>
            </a:r>
            <a:r>
              <a:rPr lang="cs-CZ" dirty="0"/>
              <a:t>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want</a:t>
            </a:r>
            <a:r>
              <a:rPr lang="cs-CZ" dirty="0"/>
              <a:t> to make </a:t>
            </a:r>
            <a:r>
              <a:rPr lang="cs-CZ" dirty="0" err="1"/>
              <a:t>them</a:t>
            </a:r>
            <a:r>
              <a:rPr lang="cs-CZ" dirty="0"/>
              <a:t> </a:t>
            </a:r>
            <a:r>
              <a:rPr lang="cs-CZ" dirty="0" err="1"/>
              <a:t>perfect</a:t>
            </a:r>
            <a:r>
              <a:rPr lang="cs-CZ" dirty="0"/>
              <a:t> and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definitely</a:t>
            </a:r>
            <a:r>
              <a:rPr lang="cs-CZ" dirty="0"/>
              <a:t> </a:t>
            </a:r>
            <a:r>
              <a:rPr lang="cs-CZ" dirty="0" err="1"/>
              <a:t>spend</a:t>
            </a:r>
            <a:r>
              <a:rPr lang="cs-CZ" dirty="0"/>
              <a:t> </a:t>
            </a:r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on </a:t>
            </a:r>
            <a:r>
              <a:rPr lang="cs-CZ" dirty="0" err="1"/>
              <a:t>it</a:t>
            </a:r>
            <a:r>
              <a:rPr lang="cs-CZ" dirty="0"/>
              <a:t>,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find</a:t>
            </a:r>
            <a:r>
              <a:rPr lang="cs-CZ" dirty="0"/>
              <a:t> </a:t>
            </a:r>
            <a:r>
              <a:rPr lang="cs-CZ" dirty="0" err="1"/>
              <a:t>templates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internet,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could</a:t>
            </a:r>
            <a:r>
              <a:rPr lang="cs-CZ" dirty="0"/>
              <a:t> </a:t>
            </a:r>
            <a:r>
              <a:rPr lang="cs-CZ" dirty="0" err="1"/>
              <a:t>see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addresses</a:t>
            </a:r>
            <a:r>
              <a:rPr lang="cs-CZ" dirty="0"/>
              <a:t> </a:t>
            </a:r>
            <a:r>
              <a:rPr lang="cs-CZ" dirty="0" err="1"/>
              <a:t>where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find</a:t>
            </a:r>
            <a:r>
              <a:rPr lang="cs-CZ" dirty="0"/>
              <a:t> </a:t>
            </a:r>
            <a:r>
              <a:rPr lang="cs-CZ" dirty="0" err="1"/>
              <a:t>them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previous</a:t>
            </a:r>
            <a:r>
              <a:rPr lang="cs-CZ" dirty="0"/>
              <a:t> slide. </a:t>
            </a:r>
          </a:p>
          <a:p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a type of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</a:t>
            </a:r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everybody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involved</a:t>
            </a:r>
            <a:r>
              <a:rPr lang="cs-CZ" dirty="0"/>
              <a:t>,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pupils</a:t>
            </a:r>
            <a:r>
              <a:rPr lang="cs-CZ" dirty="0"/>
              <a:t> </a:t>
            </a:r>
            <a:r>
              <a:rPr lang="cs-CZ" dirty="0" err="1"/>
              <a:t>need</a:t>
            </a:r>
            <a:r>
              <a:rPr lang="cs-CZ" dirty="0"/>
              <a:t> to </a:t>
            </a:r>
            <a:r>
              <a:rPr lang="cs-CZ" dirty="0" err="1"/>
              <a:t>speak</a:t>
            </a:r>
            <a:r>
              <a:rPr lang="cs-CZ" dirty="0"/>
              <a:t> and </a:t>
            </a:r>
            <a:r>
              <a:rPr lang="cs-CZ" dirty="0" err="1"/>
              <a:t>produce</a:t>
            </a:r>
            <a:r>
              <a:rPr lang="cs-CZ" dirty="0"/>
              <a:t> </a:t>
            </a:r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dirty="0" err="1"/>
              <a:t>language</a:t>
            </a:r>
            <a:r>
              <a:rPr lang="cs-CZ" dirty="0"/>
              <a:t>,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something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want</a:t>
            </a:r>
            <a:r>
              <a:rPr lang="cs-CZ" dirty="0"/>
              <a:t>. </a:t>
            </a:r>
            <a:r>
              <a:rPr lang="cs-CZ" dirty="0" err="1"/>
              <a:t>Another</a:t>
            </a:r>
            <a:r>
              <a:rPr lang="cs-CZ" dirty="0"/>
              <a:t> </a:t>
            </a:r>
            <a:r>
              <a:rPr lang="cs-CZ" dirty="0" err="1"/>
              <a:t>example</a:t>
            </a:r>
            <a:r>
              <a:rPr lang="cs-CZ" dirty="0"/>
              <a:t> of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</a:t>
            </a:r>
            <a:r>
              <a:rPr lang="cs-CZ" dirty="0" err="1"/>
              <a:t>where</a:t>
            </a:r>
            <a:r>
              <a:rPr lang="cs-CZ" dirty="0"/>
              <a:t>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pupils</a:t>
            </a:r>
            <a:r>
              <a:rPr lang="cs-CZ" dirty="0"/>
              <a:t> are </a:t>
            </a:r>
            <a:r>
              <a:rPr lang="cs-CZ" dirty="0" err="1"/>
              <a:t>involved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„</a:t>
            </a:r>
            <a:r>
              <a:rPr lang="cs-CZ" dirty="0" err="1"/>
              <a:t>Find</a:t>
            </a:r>
            <a:r>
              <a:rPr lang="cs-CZ" dirty="0"/>
              <a:t> </a:t>
            </a:r>
            <a:r>
              <a:rPr lang="cs-CZ" dirty="0" err="1"/>
              <a:t>smeone</a:t>
            </a:r>
            <a:r>
              <a:rPr lang="cs-CZ" dirty="0"/>
              <a:t> </a:t>
            </a:r>
            <a:r>
              <a:rPr lang="cs-CZ" dirty="0" err="1"/>
              <a:t>who</a:t>
            </a:r>
            <a:r>
              <a:rPr lang="cs-CZ" dirty="0"/>
              <a:t>…“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not as </a:t>
            </a:r>
            <a:r>
              <a:rPr lang="cs-CZ" dirty="0" err="1"/>
              <a:t>creative</a:t>
            </a:r>
            <a:r>
              <a:rPr lang="cs-CZ" dirty="0"/>
              <a:t> as a </a:t>
            </a:r>
            <a:r>
              <a:rPr lang="cs-CZ" dirty="0" err="1"/>
              <a:t>cootie</a:t>
            </a:r>
            <a:r>
              <a:rPr lang="cs-CZ" dirty="0"/>
              <a:t> </a:t>
            </a:r>
            <a:r>
              <a:rPr lang="cs-CZ" dirty="0" err="1"/>
              <a:t>catcher</a:t>
            </a:r>
            <a:r>
              <a:rPr lang="cs-CZ" dirty="0"/>
              <a:t> but </a:t>
            </a:r>
            <a:r>
              <a:rPr lang="cs-CZ" dirty="0" err="1"/>
              <a:t>focuses</a:t>
            </a:r>
            <a:r>
              <a:rPr lang="cs-CZ" dirty="0"/>
              <a:t> on </a:t>
            </a:r>
            <a:r>
              <a:rPr lang="cs-CZ" dirty="0" err="1"/>
              <a:t>speaking</a:t>
            </a:r>
            <a:r>
              <a:rPr lang="cs-CZ" dirty="0"/>
              <a:t> </a:t>
            </a:r>
            <a:r>
              <a:rPr lang="cs-CZ" dirty="0" err="1"/>
              <a:t>mainly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36777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. </a:t>
            </a:r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want</a:t>
            </a:r>
            <a:r>
              <a:rPr lang="cs-CZ" dirty="0"/>
              <a:t> to do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,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a more </a:t>
            </a:r>
            <a:r>
              <a:rPr lang="cs-CZ" dirty="0" err="1"/>
              <a:t>controlled</a:t>
            </a:r>
            <a:r>
              <a:rPr lang="cs-CZ" dirty="0"/>
              <a:t> </a:t>
            </a:r>
            <a:r>
              <a:rPr lang="cs-CZ" dirty="0" err="1"/>
              <a:t>practice</a:t>
            </a:r>
            <a:r>
              <a:rPr lang="cs-CZ" dirty="0"/>
              <a:t>,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good</a:t>
            </a:r>
            <a:r>
              <a:rPr lang="cs-CZ" dirty="0"/>
              <a:t> to </a:t>
            </a:r>
            <a:r>
              <a:rPr lang="cs-CZ" dirty="0" err="1"/>
              <a:t>put</a:t>
            </a:r>
            <a:r>
              <a:rPr lang="cs-CZ" dirty="0"/>
              <a:t> </a:t>
            </a:r>
            <a:r>
              <a:rPr lang="cs-CZ" dirty="0" err="1"/>
              <a:t>pupils</a:t>
            </a:r>
            <a:r>
              <a:rPr lang="cs-CZ" dirty="0"/>
              <a:t> to </a:t>
            </a:r>
            <a:r>
              <a:rPr lang="cs-CZ" dirty="0" err="1"/>
              <a:t>groups</a:t>
            </a:r>
            <a:r>
              <a:rPr lang="cs-CZ" dirty="0"/>
              <a:t>,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put</a:t>
            </a:r>
            <a:r>
              <a:rPr lang="cs-CZ" dirty="0"/>
              <a:t> </a:t>
            </a:r>
            <a:r>
              <a:rPr lang="cs-CZ" dirty="0" err="1"/>
              <a:t>stronger</a:t>
            </a:r>
            <a:r>
              <a:rPr lang="cs-CZ" dirty="0"/>
              <a:t> and </a:t>
            </a:r>
            <a:r>
              <a:rPr lang="cs-CZ" dirty="0" err="1"/>
              <a:t>weaker</a:t>
            </a:r>
            <a:r>
              <a:rPr lang="cs-CZ" dirty="0"/>
              <a:t> </a:t>
            </a:r>
            <a:r>
              <a:rPr lang="cs-CZ" dirty="0" err="1"/>
              <a:t>pupils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 to </a:t>
            </a:r>
            <a:r>
              <a:rPr lang="cs-CZ" dirty="0" err="1"/>
              <a:t>prepare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questions</a:t>
            </a:r>
            <a:r>
              <a:rPr lang="cs-CZ" dirty="0"/>
              <a:t> and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move</a:t>
            </a:r>
            <a:r>
              <a:rPr lang="cs-CZ" dirty="0"/>
              <a:t> </a:t>
            </a:r>
            <a:r>
              <a:rPr lang="cs-CZ" dirty="0" err="1"/>
              <a:t>around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classroom</a:t>
            </a:r>
            <a:r>
              <a:rPr lang="cs-CZ" dirty="0"/>
              <a:t> and </a:t>
            </a:r>
            <a:r>
              <a:rPr lang="cs-CZ" dirty="0" err="1"/>
              <a:t>ask</a:t>
            </a:r>
            <a:r>
              <a:rPr lang="cs-CZ" dirty="0"/>
              <a:t> </a:t>
            </a:r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schoolmates</a:t>
            </a:r>
            <a:r>
              <a:rPr lang="cs-CZ" dirty="0"/>
              <a:t>.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next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,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pupils</a:t>
            </a:r>
            <a:r>
              <a:rPr lang="cs-CZ" dirty="0"/>
              <a:t> </a:t>
            </a:r>
            <a:r>
              <a:rPr lang="cs-CZ" dirty="0" err="1"/>
              <a:t>get</a:t>
            </a:r>
            <a:r>
              <a:rPr lang="cs-CZ" dirty="0"/>
              <a:t> </a:t>
            </a:r>
            <a:r>
              <a:rPr lang="cs-CZ" dirty="0" err="1"/>
              <a:t>used</a:t>
            </a:r>
            <a:r>
              <a:rPr lang="cs-CZ" dirty="0"/>
              <a:t> to </a:t>
            </a:r>
            <a:r>
              <a:rPr lang="cs-CZ" dirty="0" err="1"/>
              <a:t>this</a:t>
            </a:r>
            <a:r>
              <a:rPr lang="cs-CZ" dirty="0"/>
              <a:t> type of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,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give</a:t>
            </a:r>
            <a:r>
              <a:rPr lang="cs-CZ" dirty="0"/>
              <a:t> </a:t>
            </a:r>
            <a:r>
              <a:rPr lang="cs-CZ" dirty="0" err="1"/>
              <a:t>them</a:t>
            </a:r>
            <a:r>
              <a:rPr lang="cs-CZ" dirty="0"/>
              <a:t> a more </a:t>
            </a:r>
            <a:r>
              <a:rPr lang="cs-CZ" dirty="0" err="1"/>
              <a:t>simple</a:t>
            </a:r>
            <a:r>
              <a:rPr lang="cs-CZ" dirty="0"/>
              <a:t> </a:t>
            </a:r>
            <a:r>
              <a:rPr lang="cs-CZ" dirty="0" err="1"/>
              <a:t>worksheet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list of </a:t>
            </a:r>
            <a:r>
              <a:rPr lang="cs-CZ" dirty="0" err="1"/>
              <a:t>things</a:t>
            </a:r>
            <a:r>
              <a:rPr lang="cs-CZ" dirty="0"/>
              <a:t> </a:t>
            </a:r>
            <a:r>
              <a:rPr lang="cs-CZ" dirty="0" err="1"/>
              <a:t>they</a:t>
            </a:r>
            <a:r>
              <a:rPr lang="cs-CZ" dirty="0"/>
              <a:t> are </a:t>
            </a:r>
            <a:r>
              <a:rPr lang="cs-CZ" dirty="0" err="1"/>
              <a:t>supposed</a:t>
            </a:r>
            <a:r>
              <a:rPr lang="cs-CZ" dirty="0"/>
              <a:t> to </a:t>
            </a:r>
            <a:r>
              <a:rPr lang="cs-CZ" dirty="0" err="1"/>
              <a:t>find</a:t>
            </a:r>
            <a:r>
              <a:rPr lang="cs-CZ" dirty="0"/>
              <a:t> </a:t>
            </a:r>
            <a:r>
              <a:rPr lang="cs-CZ" dirty="0" err="1"/>
              <a:t>out</a:t>
            </a:r>
            <a:r>
              <a:rPr lang="cs-CZ" dirty="0"/>
              <a:t>,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46870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Sock</a:t>
            </a:r>
            <a:r>
              <a:rPr lang="cs-CZ" dirty="0"/>
              <a:t> – </a:t>
            </a:r>
            <a:r>
              <a:rPr lang="cs-CZ" dirty="0" err="1"/>
              <a:t>clock</a:t>
            </a:r>
            <a:r>
              <a:rPr lang="cs-CZ" dirty="0"/>
              <a:t>, </a:t>
            </a:r>
            <a:r>
              <a:rPr lang="cs-CZ" dirty="0" err="1"/>
              <a:t>moon</a:t>
            </a:r>
            <a:r>
              <a:rPr lang="cs-CZ" dirty="0"/>
              <a:t> – </a:t>
            </a:r>
            <a:r>
              <a:rPr lang="cs-CZ" dirty="0" err="1"/>
              <a:t>spoon</a:t>
            </a:r>
            <a:r>
              <a:rPr lang="cs-CZ" dirty="0"/>
              <a:t>, </a:t>
            </a:r>
            <a:r>
              <a:rPr lang="cs-CZ" dirty="0" err="1"/>
              <a:t>pie</a:t>
            </a:r>
            <a:r>
              <a:rPr lang="cs-CZ" dirty="0"/>
              <a:t> – </a:t>
            </a:r>
            <a:r>
              <a:rPr lang="cs-CZ" dirty="0" err="1"/>
              <a:t>pen</a:t>
            </a:r>
            <a:r>
              <a:rPr lang="cs-CZ" dirty="0"/>
              <a:t>, log – </a:t>
            </a:r>
            <a:r>
              <a:rPr lang="cs-CZ" dirty="0" err="1"/>
              <a:t>goat</a:t>
            </a:r>
            <a:r>
              <a:rPr lang="cs-CZ" dirty="0"/>
              <a:t>, bell - </a:t>
            </a:r>
            <a:r>
              <a:rPr lang="cs-CZ" dirty="0" err="1"/>
              <a:t>baloon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12096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60382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According</a:t>
            </a:r>
            <a:r>
              <a:rPr lang="cs-CZ" dirty="0"/>
              <a:t> to Dr </a:t>
            </a:r>
            <a:r>
              <a:rPr lang="cs-CZ" dirty="0" err="1"/>
              <a:t>Gardner</a:t>
            </a:r>
            <a:r>
              <a:rPr lang="cs-CZ" dirty="0"/>
              <a:t>, </a:t>
            </a:r>
            <a:r>
              <a:rPr lang="cs-CZ" dirty="0" err="1"/>
              <a:t>children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</a:t>
            </a: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talents</a:t>
            </a:r>
            <a:r>
              <a:rPr lang="cs-CZ" dirty="0"/>
              <a:t>,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need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25887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34947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13901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They </a:t>
            </a:r>
            <a:r>
              <a:rPr lang="cs-CZ" dirty="0" err="1"/>
              <a:t>can</a:t>
            </a:r>
            <a:r>
              <a:rPr lang="cs-CZ" dirty="0"/>
              <a:t> do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partner </a:t>
            </a:r>
            <a:r>
              <a:rPr lang="cs-CZ" dirty="0" err="1"/>
              <a:t>or</a:t>
            </a:r>
            <a:r>
              <a:rPr lang="cs-CZ" dirty="0"/>
              <a:t> more </a:t>
            </a:r>
            <a:r>
              <a:rPr lang="cs-CZ" dirty="0" err="1"/>
              <a:t>partners</a:t>
            </a:r>
            <a:r>
              <a:rPr lang="cs-CZ" dirty="0"/>
              <a:t> to </a:t>
            </a:r>
            <a:r>
              <a:rPr lang="cs-CZ" dirty="0" err="1"/>
              <a:t>get</a:t>
            </a:r>
            <a:r>
              <a:rPr lang="cs-CZ" dirty="0"/>
              <a:t> more </a:t>
            </a:r>
            <a:r>
              <a:rPr lang="cs-CZ" dirty="0" err="1"/>
              <a:t>practice</a:t>
            </a:r>
            <a:r>
              <a:rPr lang="cs-CZ" dirty="0"/>
              <a:t>.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could</a:t>
            </a:r>
            <a:r>
              <a:rPr lang="cs-CZ" dirty="0"/>
              <a:t> </a:t>
            </a:r>
            <a:r>
              <a:rPr lang="cs-CZ" dirty="0" err="1"/>
              <a:t>ask</a:t>
            </a:r>
            <a:r>
              <a:rPr lang="cs-CZ" dirty="0"/>
              <a:t> </a:t>
            </a:r>
            <a:r>
              <a:rPr lang="cs-CZ" dirty="0" err="1"/>
              <a:t>them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 </a:t>
            </a:r>
            <a:r>
              <a:rPr lang="cs-CZ" dirty="0" err="1"/>
              <a:t>around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classroom</a:t>
            </a:r>
            <a:r>
              <a:rPr lang="cs-CZ" dirty="0"/>
              <a:t> and </a:t>
            </a:r>
            <a:r>
              <a:rPr lang="cs-CZ" dirty="0" err="1"/>
              <a:t>change</a:t>
            </a:r>
            <a:r>
              <a:rPr lang="cs-CZ" dirty="0"/>
              <a:t> </a:t>
            </a:r>
            <a:r>
              <a:rPr lang="cs-CZ" dirty="0" err="1"/>
              <a:t>partners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2453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could</a:t>
            </a:r>
            <a:r>
              <a:rPr lang="cs-CZ" dirty="0"/>
              <a:t> </a:t>
            </a:r>
            <a:r>
              <a:rPr lang="cs-CZ" dirty="0" err="1"/>
              <a:t>check</a:t>
            </a:r>
            <a:r>
              <a:rPr lang="cs-CZ" dirty="0"/>
              <a:t> </a:t>
            </a:r>
            <a:r>
              <a:rPr lang="cs-CZ" dirty="0" err="1"/>
              <a:t>how</a:t>
            </a:r>
            <a:r>
              <a:rPr lang="cs-CZ" dirty="0"/>
              <a:t> much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remember</a:t>
            </a:r>
            <a:r>
              <a:rPr lang="cs-CZ" dirty="0"/>
              <a:t>. </a:t>
            </a:r>
            <a:r>
              <a:rPr lang="cs-CZ" dirty="0" err="1"/>
              <a:t>Ask</a:t>
            </a:r>
            <a:r>
              <a:rPr lang="cs-CZ" dirty="0"/>
              <a:t> </a:t>
            </a:r>
            <a:r>
              <a:rPr lang="cs-CZ" dirty="0" err="1"/>
              <a:t>them</a:t>
            </a:r>
            <a:r>
              <a:rPr lang="cs-CZ" dirty="0"/>
              <a:t> to </a:t>
            </a:r>
            <a:r>
              <a:rPr lang="cs-CZ" dirty="0" err="1"/>
              <a:t>write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Molly´s</a:t>
            </a:r>
            <a:r>
              <a:rPr lang="cs-CZ" dirty="0"/>
              <a:t> </a:t>
            </a:r>
            <a:r>
              <a:rPr lang="cs-CZ" dirty="0" err="1"/>
              <a:t>bed</a:t>
            </a:r>
            <a:r>
              <a:rPr lang="cs-CZ" dirty="0"/>
              <a:t>. </a:t>
            </a:r>
            <a:r>
              <a:rPr lang="cs-CZ" dirty="0" err="1"/>
              <a:t>Thus</a:t>
            </a:r>
            <a:r>
              <a:rPr lang="cs-CZ" dirty="0"/>
              <a:t>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to </a:t>
            </a:r>
            <a:r>
              <a:rPr lang="cs-CZ" dirty="0" err="1"/>
              <a:t>produce</a:t>
            </a:r>
            <a:r>
              <a:rPr lang="cs-CZ" dirty="0"/>
              <a:t> </a:t>
            </a:r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dirty="0" err="1"/>
              <a:t>language</a:t>
            </a:r>
            <a:r>
              <a:rPr lang="cs-CZ" dirty="0"/>
              <a:t>,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way</a:t>
            </a:r>
            <a:r>
              <a:rPr lang="cs-CZ" dirty="0"/>
              <a:t>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become</a:t>
            </a:r>
            <a:r>
              <a:rPr lang="cs-CZ" dirty="0"/>
              <a:t> more </a:t>
            </a:r>
            <a:r>
              <a:rPr lang="cs-CZ" dirty="0" err="1"/>
              <a:t>confident</a:t>
            </a:r>
            <a:r>
              <a:rPr lang="cs-CZ" dirty="0"/>
              <a:t> </a:t>
            </a:r>
            <a:r>
              <a:rPr lang="cs-CZ" dirty="0" err="1"/>
              <a:t>users</a:t>
            </a:r>
            <a:r>
              <a:rPr lang="cs-CZ" dirty="0"/>
              <a:t> of English.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77543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Typical</a:t>
            </a:r>
            <a:r>
              <a:rPr lang="cs-CZ" dirty="0"/>
              <a:t> body </a:t>
            </a:r>
            <a:r>
              <a:rPr lang="cs-CZ" dirty="0" err="1"/>
              <a:t>smart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but </a:t>
            </a:r>
            <a:r>
              <a:rPr lang="cs-CZ" dirty="0" err="1"/>
              <a:t>if</a:t>
            </a:r>
            <a:r>
              <a:rPr lang="cs-CZ" dirty="0"/>
              <a:t> play music </a:t>
            </a:r>
            <a:r>
              <a:rPr lang="cs-CZ" dirty="0" err="1"/>
              <a:t>while</a:t>
            </a:r>
            <a:r>
              <a:rPr lang="cs-CZ" dirty="0"/>
              <a:t> </a:t>
            </a:r>
            <a:r>
              <a:rPr lang="cs-CZ" dirty="0" err="1"/>
              <a:t>doing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actions</a:t>
            </a:r>
            <a:r>
              <a:rPr lang="cs-CZ" dirty="0"/>
              <a:t>,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perfect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music </a:t>
            </a:r>
            <a:r>
              <a:rPr lang="cs-CZ" dirty="0" err="1"/>
              <a:t>smart</a:t>
            </a:r>
            <a:r>
              <a:rPr lang="cs-CZ" dirty="0"/>
              <a:t> </a:t>
            </a:r>
            <a:r>
              <a:rPr lang="cs-CZ" dirty="0" err="1"/>
              <a:t>learners</a:t>
            </a:r>
            <a:r>
              <a:rPr lang="cs-CZ" dirty="0"/>
              <a:t> as </a:t>
            </a:r>
            <a:r>
              <a:rPr lang="cs-CZ" dirty="0" err="1"/>
              <a:t>well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884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03860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23. 10. 2019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23. 10. 2019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23. 10. 2019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57" name="Text úrovně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8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892157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23. 10. 2019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2CF304C-03AD-4864-BB52-F161FF4408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59" y="5729580"/>
            <a:ext cx="1214089" cy="9588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23. 10. 2019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23. 10. 2019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23. 10. 2019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23. 10. 2019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23. 10. 2019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23. 10. 2019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23. 10. 2019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F2B77-5501-48EF-BEC9-4B66B2C27C94}" type="datetimeFigureOut">
              <a:rPr lang="sk-SK" smtClean="0"/>
              <a:pPr/>
              <a:t>23. 10. 2019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ltexperiences.com" TargetMode="External"/><Relationship Id="rId7" Type="http://schemas.openxmlformats.org/officeDocument/2006/relationships/hyperlink" Target="https://www.spelling-words-well.com" TargetMode="External"/><Relationship Id="rId2" Type="http://schemas.openxmlformats.org/officeDocument/2006/relationships/hyperlink" Target="http://hative.com/life-cycle-projects-for-kid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slkidstuff.com/flashcardgamescontent.htm" TargetMode="External"/><Relationship Id="rId5" Type="http://schemas.openxmlformats.org/officeDocument/2006/relationships/hyperlink" Target="https://www.teachingenglish.org.uk" TargetMode="External"/><Relationship Id="rId4" Type="http://schemas.openxmlformats.org/officeDocument/2006/relationships/hyperlink" Target="https://www.lauracandler.com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auracandler.com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941ADDAC-BBAB-441B-8C2B-A924816A54EE}"/>
              </a:ext>
            </a:extLst>
          </p:cNvPr>
          <p:cNvSpPr txBox="1"/>
          <p:nvPr/>
        </p:nvSpPr>
        <p:spPr>
          <a:xfrm>
            <a:off x="359532" y="260648"/>
            <a:ext cx="8424936" cy="1631216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endParaRPr lang="cs-CZ" sz="3600" dirty="0">
              <a:latin typeface="Comic Sans MS" panose="030F0702030302020204" pitchFamily="66" charset="0"/>
            </a:endParaRPr>
          </a:p>
          <a:p>
            <a:pPr algn="ctr"/>
            <a:r>
              <a:rPr lang="cs-CZ" sz="3600" dirty="0" err="1">
                <a:latin typeface="Comic Sans MS" panose="030F0702030302020204" pitchFamily="66" charset="0"/>
              </a:rPr>
              <a:t>TheTheory</a:t>
            </a:r>
            <a:r>
              <a:rPr lang="cs-CZ" sz="3600" dirty="0">
                <a:latin typeface="Comic Sans MS" panose="030F0702030302020204" pitchFamily="66" charset="0"/>
              </a:rPr>
              <a:t> of </a:t>
            </a:r>
            <a:r>
              <a:rPr lang="cs-CZ" sz="3600" dirty="0" err="1">
                <a:latin typeface="Comic Sans MS" panose="030F0702030302020204" pitchFamily="66" charset="0"/>
              </a:rPr>
              <a:t>Multiple</a:t>
            </a:r>
            <a:r>
              <a:rPr lang="cs-CZ" sz="3600" dirty="0">
                <a:latin typeface="Comic Sans MS" panose="030F0702030302020204" pitchFamily="66" charset="0"/>
              </a:rPr>
              <a:t> </a:t>
            </a:r>
            <a:r>
              <a:rPr lang="cs-CZ" sz="3600" dirty="0" err="1">
                <a:latin typeface="Comic Sans MS" panose="030F0702030302020204" pitchFamily="66" charset="0"/>
              </a:rPr>
              <a:t>Intelligences</a:t>
            </a:r>
            <a:endParaRPr lang="cs-CZ" sz="3600" dirty="0">
              <a:latin typeface="Comic Sans MS" panose="030F0702030302020204" pitchFamily="66" charset="0"/>
            </a:endParaRPr>
          </a:p>
          <a:p>
            <a:pPr algn="ctr"/>
            <a:endParaRPr lang="cs-CZ" sz="2800" dirty="0">
              <a:latin typeface="Comic Sans MS" panose="030F0702030302020204" pitchFamily="66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72FE27E-76AC-4779-A831-3B34B1216D3F}"/>
              </a:ext>
            </a:extLst>
          </p:cNvPr>
          <p:cNvSpPr txBox="1"/>
          <p:nvPr/>
        </p:nvSpPr>
        <p:spPr>
          <a:xfrm>
            <a:off x="4572000" y="6237312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                 by Mgr. Zuzana Pohlová</a:t>
            </a:r>
          </a:p>
        </p:txBody>
      </p:sp>
      <p:pic>
        <p:nvPicPr>
          <p:cNvPr id="7" name="Snímek obrazovky 2019-06-16 v 15.17.02.png" descr="Snímek obrazovky 2019-06-16 v 15.17.02.png">
            <a:extLst>
              <a:ext uri="{FF2B5EF4-FFF2-40B4-BE49-F238E27FC236}">
                <a16:creationId xmlns:a16="http://schemas.microsoft.com/office/drawing/2014/main" id="{D3EFE149-AFAF-4DFB-A7E1-9A384B247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l="323" r="320"/>
          <a:stretch>
            <a:fillRect/>
          </a:stretch>
        </p:blipFill>
        <p:spPr>
          <a:xfrm>
            <a:off x="359532" y="1772816"/>
            <a:ext cx="8424936" cy="41044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27467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ORE PRACTICE">
            <a:extLst>
              <a:ext uri="{FF2B5EF4-FFF2-40B4-BE49-F238E27FC236}">
                <a16:creationId xmlns:a16="http://schemas.microsoft.com/office/drawing/2014/main" id="{ADC15035-7F09-449A-A7A1-27244EA492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gradFill>
            <a:gsLst>
              <a:gs pos="0">
                <a:schemeClr val="accent4">
                  <a:hueOff val="-213352"/>
                  <a:satOff val="4761"/>
                  <a:lumOff val="27633"/>
                </a:schemeClr>
              </a:gs>
              <a:gs pos="35000">
                <a:srgbClr val="FFF6CE"/>
              </a:gs>
              <a:gs pos="100000">
                <a:schemeClr val="accent4">
                  <a:hueOff val="-282571"/>
                  <a:satOff val="4761"/>
                  <a:lumOff val="37573"/>
                </a:schemeClr>
              </a:gs>
            </a:gsLst>
            <a:lin ang="16200000"/>
          </a:gradFill>
          <a:ln w="9525">
            <a:solidFill>
              <a:srgbClr val="F9E12C"/>
            </a:solidFill>
            <a:round/>
          </a:ln>
        </p:spPr>
        <p:txBody>
          <a:bodyPr/>
          <a:lstStyle>
            <a:lvl1pPr>
              <a:defRPr sz="35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MORE PRACTICE</a:t>
            </a:r>
          </a:p>
        </p:txBody>
      </p:sp>
      <p:sp>
        <p:nvSpPr>
          <p:cNvPr id="5" name="READ AND CIRCLE.…">
            <a:extLst>
              <a:ext uri="{FF2B5EF4-FFF2-40B4-BE49-F238E27FC236}">
                <a16:creationId xmlns:a16="http://schemas.microsoft.com/office/drawing/2014/main" id="{8211BB58-F62E-488B-93AB-95AA5E18A70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buSzPct val="60000"/>
              <a:buFont typeface="Wingdings" panose="05000000000000000000" pitchFamily="2" charset="2"/>
              <a:buChar char="Ø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 dirty="0"/>
              <a:t>READ AND CIRCLE.</a:t>
            </a:r>
          </a:p>
          <a:p>
            <a:pPr marL="0" indent="0">
              <a:buSzTx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endParaRPr lang="cs-CZ" sz="2800" dirty="0"/>
          </a:p>
          <a:p>
            <a:pPr marL="0" indent="0">
              <a:buSzTx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 dirty="0"/>
              <a:t>1. Molly is (happy / hungry).</a:t>
            </a:r>
          </a:p>
          <a:p>
            <a:pPr marL="0" indent="0">
              <a:buSzTx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 dirty="0"/>
              <a:t>2. She’s got a new (book / bed).</a:t>
            </a:r>
          </a:p>
          <a:p>
            <a:pPr marL="0" indent="0">
              <a:buSzTx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 dirty="0"/>
              <a:t>3. It’s got a picture of a (snake / frog) on it.</a:t>
            </a:r>
            <a:endParaRPr lang="cs-CZ" sz="2800" dirty="0"/>
          </a:p>
          <a:p>
            <a:pPr marL="0" indent="0">
              <a:buSzTx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endParaRPr lang="cs-CZ" sz="2800" dirty="0"/>
          </a:p>
          <a:p>
            <a:pPr>
              <a:buSzTx/>
              <a:buFont typeface="Wingdings" panose="05000000000000000000" pitchFamily="2" charset="2"/>
              <a:buChar char="Ø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US" sz="2400" dirty="0"/>
              <a:t>PUPILS WRITE MORE SENTENCES WITH TWO OPTIONS</a:t>
            </a:r>
            <a:endParaRPr sz="2400" dirty="0"/>
          </a:p>
          <a:p>
            <a:pPr marL="0" indent="0">
              <a:buSzTx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endParaRPr dirty="0"/>
          </a:p>
          <a:p>
            <a:pPr marL="0" indent="0">
              <a:buSzTx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endParaRPr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63A923F-F81C-48CD-ABB9-6C3D1B0856DD}"/>
              </a:ext>
            </a:extLst>
          </p:cNvPr>
          <p:cNvSpPr txBox="1"/>
          <p:nvPr/>
        </p:nvSpPr>
        <p:spPr>
          <a:xfrm rot="1734970">
            <a:off x="5249611" y="1125250"/>
            <a:ext cx="4104456" cy="584775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Comic Sans MS" panose="030F0702030302020204" pitchFamily="66" charset="0"/>
              </a:rPr>
              <a:t>   WORD SMART</a:t>
            </a:r>
          </a:p>
        </p:txBody>
      </p:sp>
    </p:spTree>
    <p:extLst>
      <p:ext uri="{BB962C8B-B14F-4D97-AF65-F5344CB8AC3E}">
        <p14:creationId xmlns:p14="http://schemas.microsoft.com/office/powerpoint/2010/main" val="121085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line some words">
            <a:extLst>
              <a:ext uri="{FF2B5EF4-FFF2-40B4-BE49-F238E27FC236}">
                <a16:creationId xmlns:a16="http://schemas.microsoft.com/office/drawing/2014/main" id="{CC3C3DAA-401B-4C03-A679-CD758718EB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090" y="18910"/>
            <a:ext cx="8229600" cy="706090"/>
          </a:xfrm>
          <a:prstGeom prst="rect">
            <a:avLst/>
          </a:prstGeom>
        </p:spPr>
        <p:txBody>
          <a:bodyPr>
            <a:normAutofit/>
          </a:bodyPr>
          <a:lstStyle>
            <a:lvl1pPr marL="501314" indent="-501314" algn="l">
              <a:buSzPct val="100000"/>
              <a:buChar char="•"/>
              <a:defRPr sz="5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buFont typeface="Wingdings" panose="05000000000000000000" pitchFamily="2" charset="2"/>
              <a:buChar char="ü"/>
            </a:pPr>
            <a:r>
              <a:rPr sz="2400" dirty="0"/>
              <a:t>Underline some words</a:t>
            </a:r>
          </a:p>
        </p:txBody>
      </p:sp>
      <p:pic>
        <p:nvPicPr>
          <p:cNvPr id="5" name="IMG_4826.jpg" descr="IMG_4826.jpg">
            <a:extLst>
              <a:ext uri="{FF2B5EF4-FFF2-40B4-BE49-F238E27FC236}">
                <a16:creationId xmlns:a16="http://schemas.microsoft.com/office/drawing/2014/main" id="{AACC28EB-F998-4D3C-B411-5237D39E96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043608" y="725000"/>
            <a:ext cx="5709570" cy="266429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F8ADF183-4A75-4D39-A8D5-2361B07196B7}"/>
              </a:ext>
            </a:extLst>
          </p:cNvPr>
          <p:cNvSpPr/>
          <p:nvPr/>
        </p:nvSpPr>
        <p:spPr>
          <a:xfrm>
            <a:off x="251520" y="3941011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dirty="0" err="1">
                <a:latin typeface="Comic Sans MS" panose="030F0702030302020204" pitchFamily="66" charset="0"/>
              </a:rPr>
              <a:t>Delete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dirty="0" err="1">
                <a:latin typeface="Comic Sans MS" panose="030F0702030302020204" pitchFamily="66" charset="0"/>
              </a:rPr>
              <a:t>the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dirty="0" err="1">
                <a:latin typeface="Comic Sans MS" panose="030F0702030302020204" pitchFamily="66" charset="0"/>
              </a:rPr>
              <a:t>words</a:t>
            </a:r>
            <a:endParaRPr lang="cs-CZ" sz="2400" dirty="0">
              <a:latin typeface="Comic Sans MS" panose="030F0702030302020204" pitchFamily="66" charset="0"/>
            </a:endParaRPr>
          </a:p>
        </p:txBody>
      </p:sp>
      <p:pic>
        <p:nvPicPr>
          <p:cNvPr id="7" name="00bed.png" descr="00bed.png">
            <a:extLst>
              <a:ext uri="{FF2B5EF4-FFF2-40B4-BE49-F238E27FC236}">
                <a16:creationId xmlns:a16="http://schemas.microsoft.com/office/drawing/2014/main" id="{7D5792D9-2EE8-427F-AFAD-DAEBD460F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b="955"/>
          <a:stretch>
            <a:fillRect/>
          </a:stretch>
        </p:blipFill>
        <p:spPr>
          <a:xfrm>
            <a:off x="3263622" y="3941011"/>
            <a:ext cx="5880378" cy="26642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86886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1FD059-54CF-4059-9592-46549D572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37DB4E-11E1-4EDB-8933-60AFC2CB7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77318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877D71B-9534-4ABD-93CA-46CABA35F77B}"/>
              </a:ext>
            </a:extLst>
          </p:cNvPr>
          <p:cNvSpPr/>
          <p:nvPr/>
        </p:nvSpPr>
        <p:spPr>
          <a:xfrm>
            <a:off x="611560" y="278344"/>
            <a:ext cx="5011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Comic Sans MS" panose="030F0702030302020204" pitchFamily="66" charset="0"/>
              </a:rPr>
              <a:t>Ask the pupils to draw pictures</a:t>
            </a:r>
            <a:endParaRPr lang="cs-CZ" sz="2400" dirty="0">
              <a:latin typeface="Comic Sans MS" panose="030F0702030302020204" pitchFamily="66" charset="0"/>
            </a:endParaRPr>
          </a:p>
        </p:txBody>
      </p:sp>
      <p:pic>
        <p:nvPicPr>
          <p:cNvPr id="5" name="00present image.png" descr="00present image.png">
            <a:extLst>
              <a:ext uri="{FF2B5EF4-FFF2-40B4-BE49-F238E27FC236}">
                <a16:creationId xmlns:a16="http://schemas.microsoft.com/office/drawing/2014/main" id="{CE16CF01-DC6C-4B62-8B6A-1C39B832E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617" b="615"/>
          <a:stretch>
            <a:fillRect/>
          </a:stretch>
        </p:blipFill>
        <p:spPr>
          <a:xfrm>
            <a:off x="179512" y="766634"/>
            <a:ext cx="6624736" cy="317208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DDA61A50-3DF3-41FE-B397-356EB0E16840}"/>
              </a:ext>
            </a:extLst>
          </p:cNvPr>
          <p:cNvSpPr/>
          <p:nvPr/>
        </p:nvSpPr>
        <p:spPr>
          <a:xfrm>
            <a:off x="323528" y="4061385"/>
            <a:ext cx="27647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Comic Sans MS" panose="030F0702030302020204" pitchFamily="66" charset="0"/>
              </a:rPr>
              <a:t>The pupils</a:t>
            </a:r>
            <a:endParaRPr lang="cs-CZ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 read the text </a:t>
            </a:r>
            <a:endParaRPr lang="cs-CZ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again</a:t>
            </a:r>
            <a:endParaRPr lang="cs-CZ" sz="2400" dirty="0">
              <a:latin typeface="Comic Sans MS" panose="030F0702030302020204" pitchFamily="66" charset="0"/>
            </a:endParaRPr>
          </a:p>
        </p:txBody>
      </p:sp>
      <p:pic>
        <p:nvPicPr>
          <p:cNvPr id="7" name="00bed.png" descr="00bed.png">
            <a:extLst>
              <a:ext uri="{FF2B5EF4-FFF2-40B4-BE49-F238E27FC236}">
                <a16:creationId xmlns:a16="http://schemas.microsoft.com/office/drawing/2014/main" id="{A63F0DC1-A2AB-483B-BD0D-B2607E463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b="955"/>
          <a:stretch>
            <a:fillRect/>
          </a:stretch>
        </p:blipFill>
        <p:spPr>
          <a:xfrm>
            <a:off x="2748299" y="3736850"/>
            <a:ext cx="6855216" cy="31211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3397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948A32-0DA0-4E8B-8E36-E885C0535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55B13A-948B-48B6-8353-0B01294E8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" descr="Obrázek">
            <a:extLst>
              <a:ext uri="{FF2B5EF4-FFF2-40B4-BE49-F238E27FC236}">
                <a16:creationId xmlns:a16="http://schemas.microsoft.com/office/drawing/2014/main" id="{571E946E-033A-4EC2-BCBA-032EF650C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l="3887" r="3886"/>
          <a:stretch>
            <a:fillRect/>
          </a:stretch>
        </p:blipFill>
        <p:spPr>
          <a:xfrm>
            <a:off x="10413" y="0"/>
            <a:ext cx="9144000" cy="587727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C85D320-F9FE-413A-BD19-026CEC376EC3}"/>
              </a:ext>
            </a:extLst>
          </p:cNvPr>
          <p:cNvSpPr txBox="1"/>
          <p:nvPr/>
        </p:nvSpPr>
        <p:spPr>
          <a:xfrm>
            <a:off x="-10413" y="361952"/>
            <a:ext cx="3430285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b="1" dirty="0">
                <a:latin typeface="Comic Sans MS" panose="030F0702030302020204" pitchFamily="66" charset="0"/>
              </a:rPr>
              <a:t>Do </a:t>
            </a:r>
            <a:r>
              <a:rPr lang="cs-CZ" sz="2400" b="1" dirty="0" err="1">
                <a:latin typeface="Comic Sans MS" panose="030F0702030302020204" pitchFamily="66" charset="0"/>
              </a:rPr>
              <a:t>you</a:t>
            </a:r>
            <a:r>
              <a:rPr lang="cs-CZ" sz="2400" b="1" dirty="0">
                <a:latin typeface="Comic Sans MS" panose="030F0702030302020204" pitchFamily="66" charset="0"/>
              </a:rPr>
              <a:t> </a:t>
            </a:r>
            <a:r>
              <a:rPr lang="cs-CZ" sz="2400" b="1" dirty="0" err="1">
                <a:latin typeface="Comic Sans MS" panose="030F0702030302020204" pitchFamily="66" charset="0"/>
              </a:rPr>
              <a:t>remember</a:t>
            </a:r>
            <a:r>
              <a:rPr lang="cs-CZ" sz="2400" b="1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039208D-41EF-4178-AEE6-C7433666CE05}"/>
              </a:ext>
            </a:extLst>
          </p:cNvPr>
          <p:cNvSpPr txBox="1"/>
          <p:nvPr/>
        </p:nvSpPr>
        <p:spPr>
          <a:xfrm>
            <a:off x="2123728" y="6237312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800" dirty="0" err="1">
                <a:latin typeface="Comic Sans MS" panose="030F0702030302020204" pitchFamily="66" charset="0"/>
              </a:rPr>
              <a:t>What</a:t>
            </a:r>
            <a:r>
              <a:rPr lang="cs-CZ" sz="2800" dirty="0">
                <a:latin typeface="Comic Sans MS" panose="030F0702030302020204" pitchFamily="66" charset="0"/>
              </a:rPr>
              <a:t> </a:t>
            </a:r>
            <a:r>
              <a:rPr lang="cs-CZ" sz="2800" dirty="0" err="1">
                <a:latin typeface="Comic Sans MS" panose="030F0702030302020204" pitchFamily="66" charset="0"/>
              </a:rPr>
              <a:t>about</a:t>
            </a:r>
            <a:r>
              <a:rPr lang="cs-CZ" sz="2800" dirty="0">
                <a:latin typeface="Comic Sans MS" panose="030F0702030302020204" pitchFamily="66" charset="0"/>
              </a:rPr>
              <a:t> </a:t>
            </a:r>
            <a:r>
              <a:rPr lang="cs-CZ" sz="2800" dirty="0" err="1">
                <a:latin typeface="Comic Sans MS" panose="030F0702030302020204" pitchFamily="66" charset="0"/>
              </a:rPr>
              <a:t>your</a:t>
            </a:r>
            <a:r>
              <a:rPr lang="cs-CZ" sz="2800" dirty="0">
                <a:latin typeface="Comic Sans MS" panose="030F0702030302020204" pitchFamily="66" charset="0"/>
              </a:rPr>
              <a:t> </a:t>
            </a:r>
            <a:r>
              <a:rPr lang="cs-CZ" sz="2800" dirty="0" err="1">
                <a:latin typeface="Comic Sans MS" panose="030F0702030302020204" pitchFamily="66" charset="0"/>
              </a:rPr>
              <a:t>bed</a:t>
            </a:r>
            <a:r>
              <a:rPr lang="cs-CZ" sz="2800" dirty="0">
                <a:latin typeface="Comic Sans MS" panose="030F0702030302020204" pitchFamily="66" charset="0"/>
              </a:rPr>
              <a:t>/</a:t>
            </a:r>
            <a:r>
              <a:rPr lang="cs-CZ" sz="2800" dirty="0" err="1">
                <a:latin typeface="Comic Sans MS" panose="030F0702030302020204" pitchFamily="66" charset="0"/>
              </a:rPr>
              <a:t>room</a:t>
            </a:r>
            <a:r>
              <a:rPr lang="cs-CZ" sz="2800" dirty="0">
                <a:latin typeface="Comic Sans MS" panose="030F0702030302020204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726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DE8D26-E655-45A6-949C-FBECC67A1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E0D2B8-6B3F-4300-8AED-82FDA2B32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456"/>
            <a:ext cx="8229600" cy="6009531"/>
          </a:xfrm>
        </p:spPr>
        <p:txBody>
          <a:bodyPr/>
          <a:lstStyle/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grpSp>
        <p:nvGrpSpPr>
          <p:cNvPr id="4" name="Galerie obrázků">
            <a:extLst>
              <a:ext uri="{FF2B5EF4-FFF2-40B4-BE49-F238E27FC236}">
                <a16:creationId xmlns:a16="http://schemas.microsoft.com/office/drawing/2014/main" id="{2D25FF6D-FFF0-4F47-85EF-D65E7042CB92}"/>
              </a:ext>
            </a:extLst>
          </p:cNvPr>
          <p:cNvGrpSpPr/>
          <p:nvPr/>
        </p:nvGrpSpPr>
        <p:grpSpPr>
          <a:xfrm>
            <a:off x="1763688" y="116632"/>
            <a:ext cx="7524328" cy="6858001"/>
            <a:chOff x="0" y="0"/>
            <a:chExt cx="10379360" cy="9983247"/>
          </a:xfrm>
        </p:grpSpPr>
        <p:pic>
          <p:nvPicPr>
            <p:cNvPr id="5" name="Snímek obrazovky 2019-07-10 v 10.53.37.png" descr="Snímek obrazovky 2019-07-10 v 10.53.37.png">
              <a:extLst>
                <a:ext uri="{FF2B5EF4-FFF2-40B4-BE49-F238E27FC236}">
                  <a16:creationId xmlns:a16="http://schemas.microsoft.com/office/drawing/2014/main" id="{BA5FD6D0-E63F-4D68-86DC-BCC15CB13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r="3698"/>
            <a:stretch>
              <a:fillRect/>
            </a:stretch>
          </p:blipFill>
          <p:spPr>
            <a:xfrm>
              <a:off x="0" y="0"/>
              <a:ext cx="10379361" cy="93990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Obdélník">
              <a:extLst>
                <a:ext uri="{FF2B5EF4-FFF2-40B4-BE49-F238E27FC236}">
                  <a16:creationId xmlns:a16="http://schemas.microsoft.com/office/drawing/2014/main" id="{22F97ECC-3ED1-4358-AAF8-1E2450DECF9A}"/>
                </a:ext>
              </a:extLst>
            </p:cNvPr>
            <p:cNvSpPr/>
            <p:nvPr/>
          </p:nvSpPr>
          <p:spPr>
            <a:xfrm>
              <a:off x="0" y="9475247"/>
              <a:ext cx="10379361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 algn="l" defTabSz="457200">
                <a:defRPr sz="1200"/>
              </a:pPr>
              <a:endParaRPr/>
            </a:p>
          </p:txBody>
        </p:sp>
      </p:grpSp>
      <p:sp>
        <p:nvSpPr>
          <p:cNvPr id="8" name="CHOOSE…">
            <a:extLst>
              <a:ext uri="{FF2B5EF4-FFF2-40B4-BE49-F238E27FC236}">
                <a16:creationId xmlns:a16="http://schemas.microsoft.com/office/drawing/2014/main" id="{299E71A1-B266-4A2E-B6D3-5BDBCEFF18BD}"/>
              </a:ext>
            </a:extLst>
          </p:cNvPr>
          <p:cNvSpPr txBox="1"/>
          <p:nvPr/>
        </p:nvSpPr>
        <p:spPr>
          <a:xfrm>
            <a:off x="21020" y="1073641"/>
            <a:ext cx="2568653" cy="339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40631" indent="-240631">
              <a:buSzPct val="60000"/>
              <a:buBlip>
                <a:blip r:embed="rId4"/>
              </a:buBlip>
            </a:pPr>
            <a:endParaRPr lang="cs-CZ" dirty="0"/>
          </a:p>
          <a:p>
            <a:pPr marL="240631" indent="-240631">
              <a:buSzPct val="60000"/>
              <a:buBlip>
                <a:blip r:embed="rId4"/>
              </a:buBlip>
            </a:pPr>
            <a:endParaRPr lang="cs-CZ" dirty="0"/>
          </a:p>
          <a:p>
            <a:pPr marL="342900" indent="-342900">
              <a:buSzPct val="60000"/>
              <a:buFont typeface="Wingdings" panose="05000000000000000000" pitchFamily="2" charset="2"/>
              <a:buChar char="ü"/>
              <a:defRPr sz="35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 dirty="0"/>
              <a:t>CHOOSE </a:t>
            </a:r>
          </a:p>
          <a:p>
            <a:pPr>
              <a:defRPr sz="35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 dirty="0"/>
              <a:t>YOUR </a:t>
            </a:r>
            <a:endParaRPr lang="cs-CZ" sz="2000" dirty="0"/>
          </a:p>
          <a:p>
            <a:pPr>
              <a:defRPr sz="35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 dirty="0"/>
              <a:t>ACTIONS</a:t>
            </a:r>
          </a:p>
          <a:p>
            <a:pPr>
              <a:defRPr sz="35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 dirty="0"/>
              <a:t>AND TURN </a:t>
            </a:r>
          </a:p>
          <a:p>
            <a:pPr>
              <a:defRPr sz="35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 dirty="0"/>
              <a:t>THEM INTO</a:t>
            </a:r>
            <a:endParaRPr lang="cs-CZ" sz="2000" dirty="0"/>
          </a:p>
          <a:p>
            <a:pPr>
              <a:defRPr sz="35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 dirty="0"/>
              <a:t> AN</a:t>
            </a:r>
          </a:p>
          <a:p>
            <a:pPr>
              <a:defRPr sz="35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 dirty="0"/>
              <a:t>EXERCISE ROUTINE</a:t>
            </a:r>
          </a:p>
          <a:p>
            <a:pPr>
              <a:buSzPct val="60000"/>
            </a:pPr>
            <a:endParaRPr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437677A-A5E9-4F18-ACD7-CD26D84CD7D5}"/>
              </a:ext>
            </a:extLst>
          </p:cNvPr>
          <p:cNvSpPr txBox="1"/>
          <p:nvPr/>
        </p:nvSpPr>
        <p:spPr>
          <a:xfrm rot="20441983">
            <a:off x="309847" y="489918"/>
            <a:ext cx="3201943" cy="461665"/>
          </a:xfrm>
          <a:prstGeom prst="rect">
            <a:avLst/>
          </a:prstGeom>
          <a:solidFill>
            <a:srgbClr val="F67A7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b="1" dirty="0">
                <a:latin typeface="Comic Sans MS" panose="030F0702030302020204" pitchFamily="66" charset="0"/>
              </a:rPr>
              <a:t>BODY SMART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91AE0F9-D873-46C6-963A-BD9B8F449367}"/>
              </a:ext>
            </a:extLst>
          </p:cNvPr>
          <p:cNvSpPr txBox="1"/>
          <p:nvPr/>
        </p:nvSpPr>
        <p:spPr>
          <a:xfrm>
            <a:off x="1335798" y="4317242"/>
            <a:ext cx="6552728" cy="2246769"/>
          </a:xfrm>
          <a:prstGeom prst="rect">
            <a:avLst/>
          </a:prstGeom>
          <a:solidFill>
            <a:srgbClr val="C8D6B8"/>
          </a:solidFill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Comic Sans MS" panose="030F0702030302020204" pitchFamily="66" charset="0"/>
              </a:rPr>
              <a:t>INPUT LANGUAGE</a:t>
            </a:r>
          </a:p>
          <a:p>
            <a:endParaRPr lang="cs-CZ" b="1" dirty="0">
              <a:latin typeface="Comic Sans MS" panose="030F0702030302020204" pitchFamily="66" charset="0"/>
            </a:endParaRPr>
          </a:p>
          <a:p>
            <a:r>
              <a:rPr lang="cs-CZ" sz="2400" b="1" dirty="0">
                <a:latin typeface="Comic Sans MS" panose="030F0702030302020204" pitchFamily="66" charset="0"/>
              </a:rPr>
              <a:t>I </a:t>
            </a:r>
            <a:r>
              <a:rPr lang="cs-CZ" sz="2400" b="1" dirty="0" err="1">
                <a:latin typeface="Comic Sans MS" panose="030F0702030302020204" pitchFamily="66" charset="0"/>
              </a:rPr>
              <a:t>want</a:t>
            </a:r>
            <a:r>
              <a:rPr lang="cs-CZ" sz="2400" b="1" dirty="0">
                <a:latin typeface="Comic Sans MS" panose="030F0702030302020204" pitchFamily="66" charset="0"/>
              </a:rPr>
              <a:t> ………..</a:t>
            </a:r>
          </a:p>
          <a:p>
            <a:r>
              <a:rPr lang="cs-CZ" sz="2400" b="1" dirty="0">
                <a:latin typeface="Comic Sans MS" panose="030F0702030302020204" pitchFamily="66" charset="0"/>
              </a:rPr>
              <a:t>…………. </a:t>
            </a:r>
            <a:r>
              <a:rPr lang="cs-CZ" sz="2400" b="1" dirty="0" err="1">
                <a:latin typeface="Comic Sans MS" panose="030F0702030302020204" pitchFamily="66" charset="0"/>
              </a:rPr>
              <a:t>first</a:t>
            </a:r>
            <a:r>
              <a:rPr lang="cs-CZ" sz="2400" b="1" dirty="0">
                <a:latin typeface="Comic Sans MS" panose="030F0702030302020204" pitchFamily="66" charset="0"/>
              </a:rPr>
              <a:t>/</a:t>
            </a:r>
            <a:r>
              <a:rPr lang="cs-CZ" sz="2400" b="1" dirty="0" err="1">
                <a:latin typeface="Comic Sans MS" panose="030F0702030302020204" pitchFamily="66" charset="0"/>
              </a:rPr>
              <a:t>next</a:t>
            </a:r>
            <a:r>
              <a:rPr lang="cs-CZ" sz="2400" b="1" dirty="0">
                <a:latin typeface="Comic Sans MS" panose="030F0702030302020204" pitchFamily="66" charset="0"/>
              </a:rPr>
              <a:t>/last.</a:t>
            </a:r>
          </a:p>
          <a:p>
            <a:endParaRPr lang="cs-CZ" b="1" dirty="0">
              <a:latin typeface="Comic Sans MS" panose="030F0702030302020204" pitchFamily="66" charset="0"/>
            </a:endParaRPr>
          </a:p>
          <a:p>
            <a:endParaRPr lang="cs-CZ" b="1" dirty="0">
              <a:latin typeface="Comic Sans MS" panose="030F0702030302020204" pitchFamily="66" charset="0"/>
            </a:endParaRPr>
          </a:p>
          <a:p>
            <a:endParaRPr lang="cs-CZ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55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arning grammar through songs">
            <a:extLst>
              <a:ext uri="{FF2B5EF4-FFF2-40B4-BE49-F238E27FC236}">
                <a16:creationId xmlns:a16="http://schemas.microsoft.com/office/drawing/2014/main" id="{025BFC68-3193-4B9C-84C3-5138BFB071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16632"/>
            <a:ext cx="8229600" cy="652339"/>
          </a:xfrm>
          <a:prstGeom prst="rect">
            <a:avLst/>
          </a:prstGeom>
          <a:gradFill>
            <a:gsLst>
              <a:gs pos="0">
                <a:schemeClr val="accent4">
                  <a:hueOff val="-213352"/>
                  <a:satOff val="4761"/>
                  <a:lumOff val="27633"/>
                </a:schemeClr>
              </a:gs>
              <a:gs pos="35000">
                <a:srgbClr val="FFF6CE"/>
              </a:gs>
              <a:gs pos="100000">
                <a:schemeClr val="accent4">
                  <a:hueOff val="-282571"/>
                  <a:satOff val="4761"/>
                  <a:lumOff val="37573"/>
                </a:schemeClr>
              </a:gs>
            </a:gsLst>
            <a:lin ang="16200000"/>
          </a:gradFill>
          <a:ln w="9525">
            <a:solidFill>
              <a:srgbClr val="F9E12C"/>
            </a:solidFill>
            <a:round/>
          </a:ln>
        </p:spPr>
        <p:txBody>
          <a:bodyPr>
            <a:normAutofit/>
          </a:bodyPr>
          <a:lstStyle>
            <a:lvl1pPr>
              <a:defRPr sz="5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sz="3600" dirty="0"/>
              <a:t>Learning Grammar through Songs</a:t>
            </a:r>
          </a:p>
        </p:txBody>
      </p:sp>
      <p:pic>
        <p:nvPicPr>
          <p:cNvPr id="6" name="IMG_4833.jpg" descr="IMG_4833.jpg">
            <a:extLst>
              <a:ext uri="{FF2B5EF4-FFF2-40B4-BE49-F238E27FC236}">
                <a16:creationId xmlns:a16="http://schemas.microsoft.com/office/drawing/2014/main" id="{FE9C7F72-7585-49F2-901F-AF63EC924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t="6383" b="6382"/>
          <a:stretch>
            <a:fillRect/>
          </a:stretch>
        </p:blipFill>
        <p:spPr>
          <a:xfrm>
            <a:off x="1637324" y="925196"/>
            <a:ext cx="6624736" cy="587727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A587D47-25CA-44CB-ACA7-787EF6232B6A}"/>
              </a:ext>
            </a:extLst>
          </p:cNvPr>
          <p:cNvSpPr txBox="1"/>
          <p:nvPr/>
        </p:nvSpPr>
        <p:spPr>
          <a:xfrm>
            <a:off x="0" y="1489809"/>
            <a:ext cx="277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Comic Sans MS" panose="030F0702030302020204" pitchFamily="66" charset="0"/>
              </a:rPr>
              <a:t>play baseball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6E54C9F-158E-47C8-BE71-BB8448EE2729}"/>
              </a:ext>
            </a:extLst>
          </p:cNvPr>
          <p:cNvSpPr txBox="1"/>
          <p:nvPr/>
        </p:nvSpPr>
        <p:spPr>
          <a:xfrm>
            <a:off x="311048" y="195748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Comic Sans MS" panose="030F0702030302020204" pitchFamily="66" charset="0"/>
              </a:rPr>
              <a:t>play </a:t>
            </a:r>
            <a:r>
              <a:rPr lang="cs-CZ" dirty="0" err="1">
                <a:solidFill>
                  <a:srgbClr val="C00000"/>
                </a:solidFill>
                <a:latin typeface="Comic Sans MS" panose="030F0702030302020204" pitchFamily="66" charset="0"/>
              </a:rPr>
              <a:t>handball</a:t>
            </a:r>
            <a:r>
              <a:rPr lang="cs-CZ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57C6F6A-EB2A-4296-BF68-6EA66F4758CB}"/>
              </a:ext>
            </a:extLst>
          </p:cNvPr>
          <p:cNvSpPr txBox="1"/>
          <p:nvPr/>
        </p:nvSpPr>
        <p:spPr>
          <a:xfrm>
            <a:off x="311048" y="2924944"/>
            <a:ext cx="1596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throw</a:t>
            </a:r>
            <a:r>
              <a:rPr lang="cs-CZ" dirty="0">
                <a:solidFill>
                  <a:srgbClr val="C00000"/>
                </a:solidFill>
                <a:latin typeface="Comic Sans MS" panose="030F0702030302020204" pitchFamily="66" charset="0"/>
              </a:rPr>
              <a:t> a </a:t>
            </a:r>
            <a:r>
              <a:rPr lang="cs-CZ" dirty="0" err="1">
                <a:solidFill>
                  <a:srgbClr val="C00000"/>
                </a:solidFill>
                <a:latin typeface="Comic Sans MS" panose="030F0702030302020204" pitchFamily="66" charset="0"/>
              </a:rPr>
              <a:t>ball</a:t>
            </a:r>
            <a:endParaRPr lang="cs-CZ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6AB0F8E-57E7-4A53-974A-55146CCD15E2}"/>
              </a:ext>
            </a:extLst>
          </p:cNvPr>
          <p:cNvSpPr txBox="1"/>
          <p:nvPr/>
        </p:nvSpPr>
        <p:spPr>
          <a:xfrm>
            <a:off x="7826357" y="1120477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C00000"/>
                </a:solidFill>
                <a:latin typeface="Comic Sans MS" panose="030F0702030302020204" pitchFamily="66" charset="0"/>
              </a:rPr>
              <a:t>ride</a:t>
            </a:r>
            <a:r>
              <a:rPr lang="cs-CZ" dirty="0">
                <a:solidFill>
                  <a:srgbClr val="C00000"/>
                </a:solidFill>
                <a:latin typeface="Comic Sans MS" panose="030F0702030302020204" pitchFamily="66" charset="0"/>
              </a:rPr>
              <a:t> a bike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66AA2E6-6908-47D4-933C-0065BD6A70F8}"/>
              </a:ext>
            </a:extLst>
          </p:cNvPr>
          <p:cNvSpPr txBox="1"/>
          <p:nvPr/>
        </p:nvSpPr>
        <p:spPr>
          <a:xfrm>
            <a:off x="7884368" y="195748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C00000"/>
                </a:solidFill>
                <a:latin typeface="Comic Sans MS" panose="030F0702030302020204" pitchFamily="66" charset="0"/>
              </a:rPr>
              <a:t>kick</a:t>
            </a:r>
            <a:r>
              <a:rPr lang="cs-CZ" dirty="0">
                <a:solidFill>
                  <a:srgbClr val="C00000"/>
                </a:solidFill>
                <a:latin typeface="Comic Sans MS" panose="030F0702030302020204" pitchFamily="66" charset="0"/>
              </a:rPr>
              <a:t> a </a:t>
            </a:r>
            <a:r>
              <a:rPr lang="cs-CZ" dirty="0" err="1">
                <a:solidFill>
                  <a:srgbClr val="C00000"/>
                </a:solidFill>
                <a:latin typeface="Comic Sans MS" panose="030F0702030302020204" pitchFamily="66" charset="0"/>
              </a:rPr>
              <a:t>ball</a:t>
            </a:r>
            <a:endParaRPr lang="cs-CZ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46B50CC0-7C01-44C5-B770-B3434AD14638}"/>
              </a:ext>
            </a:extLst>
          </p:cNvPr>
          <p:cNvCxnSpPr/>
          <p:nvPr/>
        </p:nvCxnSpPr>
        <p:spPr>
          <a:xfrm flipV="1">
            <a:off x="2915816" y="1772816"/>
            <a:ext cx="1224136" cy="18466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DE181C22-65E1-4AA8-A18E-F8B7645D4796}"/>
              </a:ext>
            </a:extLst>
          </p:cNvPr>
          <p:cNvCxnSpPr/>
          <p:nvPr/>
        </p:nvCxnSpPr>
        <p:spPr>
          <a:xfrm flipV="1">
            <a:off x="3059832" y="2852936"/>
            <a:ext cx="864096" cy="7200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535379E8-FCA6-476A-B20D-57812AB1821C}"/>
              </a:ext>
            </a:extLst>
          </p:cNvPr>
          <p:cNvCxnSpPr/>
          <p:nvPr/>
        </p:nvCxnSpPr>
        <p:spPr>
          <a:xfrm flipV="1">
            <a:off x="5508104" y="1412776"/>
            <a:ext cx="1440160" cy="18466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54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C7041B-2C08-49B0-AF4A-161FE329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E75F303-2F65-430A-B8F6-5F037F970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764704"/>
            <a:ext cx="3417961" cy="324879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8EAC3A4-2BF5-4BA5-A474-CEB8E3556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3645024"/>
            <a:ext cx="3600400" cy="3752850"/>
          </a:xfrm>
          <a:prstGeom prst="rect">
            <a:avLst/>
          </a:prstGeom>
        </p:spPr>
      </p:pic>
      <p:sp>
        <p:nvSpPr>
          <p:cNvPr id="14" name="Zástupný obsah 13">
            <a:extLst>
              <a:ext uri="{FF2B5EF4-FFF2-40B4-BE49-F238E27FC236}">
                <a16:creationId xmlns:a16="http://schemas.microsoft.com/office/drawing/2014/main" id="{694223B3-5BB7-4383-902A-0E2196438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17AAFD0-6135-4C11-8584-759CE0751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216024"/>
            <a:ext cx="415557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55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2A43DD-643C-4608-9398-56CCDF3AC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ACDAF0-DCF1-4BAC-A1A2-5F55B8627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IMG_4831.jpg" descr="IMG_4831.jpg">
            <a:extLst>
              <a:ext uri="{FF2B5EF4-FFF2-40B4-BE49-F238E27FC236}">
                <a16:creationId xmlns:a16="http://schemas.microsoft.com/office/drawing/2014/main" id="{0E45C58A-BA6A-4EB1-BE61-56A97F042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2309" b="2309"/>
          <a:stretch>
            <a:fillRect/>
          </a:stretch>
        </p:blipFill>
        <p:spPr>
          <a:xfrm>
            <a:off x="0" y="-99392"/>
            <a:ext cx="9144000" cy="4659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G_4832.jpg" descr="IMG_4832.jpg">
            <a:extLst>
              <a:ext uri="{FF2B5EF4-FFF2-40B4-BE49-F238E27FC236}">
                <a16:creationId xmlns:a16="http://schemas.microsoft.com/office/drawing/2014/main" id="{717BE84F-56C7-4C2E-828B-FB039480E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b="628"/>
          <a:stretch>
            <a:fillRect/>
          </a:stretch>
        </p:blipFill>
        <p:spPr>
          <a:xfrm>
            <a:off x="5652120" y="3789040"/>
            <a:ext cx="3491880" cy="30689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Snímek obrazovky 2019-06-18 v 15.35.21.png" descr="Snímek obrazovky 2019-06-18 v 15.35.21.png">
            <a:extLst>
              <a:ext uri="{FF2B5EF4-FFF2-40B4-BE49-F238E27FC236}">
                <a16:creationId xmlns:a16="http://schemas.microsoft.com/office/drawing/2014/main" id="{2106FE5B-AF96-46E3-9955-16DEAC32C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 l="6375" r="6375"/>
          <a:stretch>
            <a:fillRect/>
          </a:stretch>
        </p:blipFill>
        <p:spPr>
          <a:xfrm>
            <a:off x="0" y="3531385"/>
            <a:ext cx="2242592" cy="2240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Snímek obrazovky 2019-06-18 v 15.37.10.png" descr="Snímek obrazovky 2019-06-18 v 15.37.10.png">
            <a:extLst>
              <a:ext uri="{FF2B5EF4-FFF2-40B4-BE49-F238E27FC236}">
                <a16:creationId xmlns:a16="http://schemas.microsoft.com/office/drawing/2014/main" id="{489FB4D4-4C3C-4AD6-86C4-EC5A254C52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rcRect l="4695" r="4695"/>
          <a:stretch>
            <a:fillRect/>
          </a:stretch>
        </p:blipFill>
        <p:spPr>
          <a:xfrm>
            <a:off x="2699792" y="3288042"/>
            <a:ext cx="2242592" cy="2055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Snímek obrazovky 2019-06-18 v 15.38.16.png" descr="Snímek obrazovky 2019-06-18 v 15.38.16.png">
            <a:extLst>
              <a:ext uri="{FF2B5EF4-FFF2-40B4-BE49-F238E27FC236}">
                <a16:creationId xmlns:a16="http://schemas.microsoft.com/office/drawing/2014/main" id="{8B6FC38B-0BC4-47F0-9007-22AC5B0811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rcRect t="4347" b="4345"/>
          <a:stretch>
            <a:fillRect/>
          </a:stretch>
        </p:blipFill>
        <p:spPr>
          <a:xfrm>
            <a:off x="1520081" y="4686132"/>
            <a:ext cx="2051979" cy="188310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4" name="Snímek obrazovky 2019-06-18 v 15.37.18.png" descr="Snímek obrazovky 2019-06-18 v 15.37.18.png">
            <a:extLst>
              <a:ext uri="{FF2B5EF4-FFF2-40B4-BE49-F238E27FC236}">
                <a16:creationId xmlns:a16="http://schemas.microsoft.com/office/drawing/2014/main" id="{3CA0CD25-027D-47B4-BC01-C6527639C9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rcRect l="4560" r="4559"/>
          <a:stretch>
            <a:fillRect/>
          </a:stretch>
        </p:blipFill>
        <p:spPr>
          <a:xfrm>
            <a:off x="3654412" y="4934626"/>
            <a:ext cx="2160240" cy="198977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43565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D801AA-6121-4559-BD69-F87CA461F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439540-8D10-4726-95B4-CBA9628C9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Snímek obrazovky 2019-07-10 v 11.15.14.png" descr="Snímek obrazovky 2019-07-10 v 11.15.14.png">
            <a:extLst>
              <a:ext uri="{FF2B5EF4-FFF2-40B4-BE49-F238E27FC236}">
                <a16:creationId xmlns:a16="http://schemas.microsoft.com/office/drawing/2014/main" id="{C6F549D5-74A2-4CAD-B01C-7203A8A6A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1596" b="1596"/>
          <a:stretch>
            <a:fillRect/>
          </a:stretch>
        </p:blipFill>
        <p:spPr>
          <a:xfrm>
            <a:off x="457200" y="136088"/>
            <a:ext cx="8229600" cy="569901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504911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CF1EED-75E2-4A28-954E-324BD144E79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cs-CZ" dirty="0">
                <a:latin typeface="Comic Sans MS" panose="030F0702030302020204" pitchFamily="66" charset="0"/>
              </a:rPr>
              <a:t>DIFFERENT APPROACH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5D2942-B32A-4380-9534-628982898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cs-CZ" dirty="0">
                <a:latin typeface="Comic Sans MS" panose="030F0702030302020204" pitchFamily="66" charset="0"/>
              </a:rPr>
              <a:t>GUESS THE MISSING WORDS AND THEN LISTEN AND CHECK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>
                <a:latin typeface="Comic Sans MS" panose="030F0702030302020204" pitchFamily="66" charset="0"/>
              </a:rPr>
              <a:t>LISTEN, COMPLETE THE TEXT AND DRAW A CORRESPONDING PICTURE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>
                <a:latin typeface="Comic Sans MS" panose="030F0702030302020204" pitchFamily="66" charset="0"/>
              </a:rPr>
              <a:t>LISTEN WITHOUT THE TEXT FIRST AND DRAW A CORRESPONDING PICTURE</a:t>
            </a:r>
          </a:p>
        </p:txBody>
      </p:sp>
    </p:spTree>
    <p:extLst>
      <p:ext uri="{BB962C8B-B14F-4D97-AF65-F5344CB8AC3E}">
        <p14:creationId xmlns:p14="http://schemas.microsoft.com/office/powerpoint/2010/main" val="34632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CFB0F5F-BBD8-4A3B-AB0B-6186D80D0E17}"/>
              </a:ext>
            </a:extLst>
          </p:cNvPr>
          <p:cNvSpPr txBox="1"/>
          <p:nvPr/>
        </p:nvSpPr>
        <p:spPr>
          <a:xfrm>
            <a:off x="251520" y="106786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dirty="0">
                <a:latin typeface="Comic Sans MS" panose="030F0702030302020204" pitchFamily="66" charset="0"/>
              </a:rPr>
              <a:t>INTELLIGENCE</a:t>
            </a:r>
            <a:endParaRPr lang="en-GB" sz="5400" b="1" dirty="0">
              <a:solidFill>
                <a:srgbClr val="485832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1D11175-C8BD-42DC-91BE-422BE69486BD}"/>
              </a:ext>
            </a:extLst>
          </p:cNvPr>
          <p:cNvSpPr txBox="1"/>
          <p:nvPr/>
        </p:nvSpPr>
        <p:spPr>
          <a:xfrm>
            <a:off x="251520" y="1802140"/>
            <a:ext cx="56886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US" sz="2400" dirty="0"/>
              <a:t>IQ TEST</a:t>
            </a:r>
            <a:r>
              <a:rPr lang="cs-CZ" sz="2400" dirty="0"/>
              <a:t>S</a:t>
            </a:r>
          </a:p>
          <a:p>
            <a:pPr marL="457200" indent="-457200">
              <a:buFont typeface="Arial" panose="020B0604020202020204" pitchFamily="34" charset="0"/>
              <a:buChar char="•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US" sz="2400" dirty="0"/>
              <a:t>INTELLECTUAL POTENTIAL</a:t>
            </a: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US" sz="2400" dirty="0"/>
              <a:t>CAN BE MEASURED</a:t>
            </a: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US" sz="2400" dirty="0"/>
              <a:t>DIFFICULT TO CHANGE</a:t>
            </a:r>
            <a:endParaRPr lang="cs-CZ" sz="2400" dirty="0"/>
          </a:p>
        </p:txBody>
      </p:sp>
      <p:pic>
        <p:nvPicPr>
          <p:cNvPr id="8" name="Galerie obrázků" descr="Galerie obrázků">
            <a:extLst>
              <a:ext uri="{FF2B5EF4-FFF2-40B4-BE49-F238E27FC236}">
                <a16:creationId xmlns:a16="http://schemas.microsoft.com/office/drawing/2014/main" id="{8FF2C91C-A826-4039-B7EB-AABA33A8C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304" b="303"/>
          <a:stretch>
            <a:fillRect/>
          </a:stretch>
        </p:blipFill>
        <p:spPr>
          <a:xfrm>
            <a:off x="5048580" y="3140968"/>
            <a:ext cx="4067944" cy="3697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7432598-AFDD-47EA-B3DB-00567D7B0AB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371" y="4479796"/>
            <a:ext cx="1307465" cy="15678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1508A99-3BF1-4459-9F38-2381EF6274E7}"/>
              </a:ext>
            </a:extLst>
          </p:cNvPr>
          <p:cNvSpPr txBox="1"/>
          <p:nvPr/>
        </p:nvSpPr>
        <p:spPr>
          <a:xfrm>
            <a:off x="1586827" y="4591524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3A7E0A9-9E0C-4575-BA82-5D75CC479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836" y="4467912"/>
            <a:ext cx="1654299" cy="156781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174ACFC-13EC-46C4-A95F-A5A0666733DE}"/>
              </a:ext>
            </a:extLst>
          </p:cNvPr>
          <p:cNvSpPr txBox="1"/>
          <p:nvPr/>
        </p:nvSpPr>
        <p:spPr>
          <a:xfrm>
            <a:off x="3205768" y="459152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b)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95BCE30-1D7A-4240-A3D2-962AF3C841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1901" y="5723422"/>
            <a:ext cx="1717138" cy="141003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886893B2-9EDD-445E-AD4A-D13380E2D63C}"/>
              </a:ext>
            </a:extLst>
          </p:cNvPr>
          <p:cNvSpPr txBox="1"/>
          <p:nvPr/>
        </p:nvSpPr>
        <p:spPr>
          <a:xfrm>
            <a:off x="2411760" y="5661248"/>
            <a:ext cx="38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118264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EDE354-78C3-4F7A-9504-A3F98E3E8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36301"/>
            <a:ext cx="8229600" cy="1143000"/>
          </a:xfrm>
          <a:solidFill>
            <a:srgbClr val="FFFF00"/>
          </a:solidFill>
        </p:spPr>
        <p:txBody>
          <a:bodyPr/>
          <a:lstStyle/>
          <a:p>
            <a:r>
              <a:rPr lang="cs-CZ" dirty="0">
                <a:latin typeface="Comic Sans MS" panose="030F0702030302020204" pitchFamily="66" charset="0"/>
              </a:rPr>
              <a:t>COOTIE CATCHER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DD3D8E7-2D58-4B6A-936A-9E5A26841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FC18507-7932-4159-A0DF-94C74EE4D96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00200"/>
            <a:ext cx="7416823" cy="42050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D6CE4F7-456A-4AE2-8B39-2D94E30371A4}"/>
              </a:ext>
            </a:extLst>
          </p:cNvPr>
          <p:cNvSpPr txBox="1"/>
          <p:nvPr/>
        </p:nvSpPr>
        <p:spPr>
          <a:xfrm>
            <a:off x="1835696" y="5992504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https://www.thesprucecrafts.com/make-these-creative-cootie-catchers-4149965</a:t>
            </a:r>
          </a:p>
        </p:txBody>
      </p:sp>
    </p:spTree>
    <p:extLst>
      <p:ext uri="{BB962C8B-B14F-4D97-AF65-F5344CB8AC3E}">
        <p14:creationId xmlns:p14="http://schemas.microsoft.com/office/powerpoint/2010/main" val="139580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BB7F45-866C-40BD-94B6-17E348AA2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666727-C600-400E-950C-C618830AA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407" y="371683"/>
            <a:ext cx="8229600" cy="6009531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671F9FA-8209-4FEE-8EAC-F4105454FDA3}"/>
              </a:ext>
            </a:extLst>
          </p:cNvPr>
          <p:cNvSpPr txBox="1"/>
          <p:nvPr/>
        </p:nvSpPr>
        <p:spPr>
          <a:xfrm rot="10800000" flipH="1" flipV="1">
            <a:off x="508958" y="264041"/>
            <a:ext cx="3528392" cy="187743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latin typeface="Comic Sans MS" panose="030F0702030302020204" pitchFamily="66" charset="0"/>
              </a:rPr>
              <a:t>ISTRUCTIONS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 err="1">
                <a:latin typeface="Comic Sans MS" panose="030F0702030302020204" pitchFamily="66" charset="0"/>
              </a:rPr>
              <a:t>Clap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your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hands</a:t>
            </a:r>
            <a:endParaRPr lang="cs-CZ" sz="20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 err="1">
                <a:latin typeface="Comic Sans MS" panose="030F0702030302020204" pitchFamily="66" charset="0"/>
              </a:rPr>
              <a:t>Look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at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the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teacher</a:t>
            </a:r>
            <a:endParaRPr lang="cs-CZ" sz="20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>
                <a:latin typeface="Comic Sans MS" panose="030F0702030302020204" pitchFamily="66" charset="0"/>
              </a:rPr>
              <a:t>Go to Helen and </a:t>
            </a:r>
            <a:r>
              <a:rPr lang="cs-CZ" sz="2000" dirty="0" err="1">
                <a:latin typeface="Comic Sans MS" panose="030F0702030302020204" pitchFamily="66" charset="0"/>
              </a:rPr>
              <a:t>say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hello</a:t>
            </a:r>
            <a:endParaRPr lang="cs-CZ" sz="20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 err="1">
                <a:latin typeface="Comic Sans MS" panose="030F0702030302020204" pitchFamily="66" charset="0"/>
              </a:rPr>
              <a:t>Sing</a:t>
            </a:r>
            <a:r>
              <a:rPr lang="cs-CZ" sz="2000" dirty="0">
                <a:latin typeface="Comic Sans MS" panose="030F0702030302020204" pitchFamily="66" charset="0"/>
              </a:rPr>
              <a:t> a song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>
              <a:latin typeface="Comic Sans MS" panose="030F0702030302020204" pitchFamily="66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699C7D2-FE9C-4E9A-AF84-6F743D4EF2CF}"/>
              </a:ext>
            </a:extLst>
          </p:cNvPr>
          <p:cNvSpPr txBox="1"/>
          <p:nvPr/>
        </p:nvSpPr>
        <p:spPr>
          <a:xfrm>
            <a:off x="3779912" y="1479819"/>
            <a:ext cx="3697560" cy="27699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latin typeface="Comic Sans MS" panose="030F0702030302020204" pitchFamily="66" charset="0"/>
              </a:rPr>
              <a:t>YES </a:t>
            </a:r>
            <a:r>
              <a:rPr lang="cs-CZ" dirty="0" err="1">
                <a:latin typeface="Comic Sans MS" panose="030F0702030302020204" pitchFamily="66" charset="0"/>
              </a:rPr>
              <a:t>or</a:t>
            </a:r>
            <a:r>
              <a:rPr lang="cs-CZ" dirty="0">
                <a:latin typeface="Comic Sans MS" panose="030F0702030302020204" pitchFamily="66" charset="0"/>
              </a:rPr>
              <a:t> NO QUESTIONS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 err="1">
                <a:latin typeface="Comic Sans MS" panose="030F0702030302020204" pitchFamily="66" charset="0"/>
              </a:rPr>
              <a:t>Have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you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got</a:t>
            </a:r>
            <a:r>
              <a:rPr lang="cs-CZ" sz="2000" dirty="0">
                <a:latin typeface="Comic Sans MS" panose="030F0702030302020204" pitchFamily="66" charset="0"/>
              </a:rPr>
              <a:t> a </a:t>
            </a:r>
            <a:r>
              <a:rPr lang="cs-CZ" sz="2000" dirty="0" err="1">
                <a:latin typeface="Comic Sans MS" panose="030F0702030302020204" pitchFamily="66" charset="0"/>
              </a:rPr>
              <a:t>sister</a:t>
            </a:r>
            <a:r>
              <a:rPr lang="cs-CZ" sz="2000" dirty="0">
                <a:latin typeface="Comic Sans MS" panose="030F0702030302020204" pitchFamily="66" charset="0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>
                <a:latin typeface="Comic Sans MS" panose="030F0702030302020204" pitchFamily="66" charset="0"/>
              </a:rPr>
              <a:t>Are </a:t>
            </a:r>
            <a:r>
              <a:rPr lang="cs-CZ" sz="2000" dirty="0" err="1">
                <a:latin typeface="Comic Sans MS" panose="030F0702030302020204" pitchFamily="66" charset="0"/>
              </a:rPr>
              <a:t>there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two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bedrooms</a:t>
            </a:r>
            <a:r>
              <a:rPr lang="cs-CZ" sz="2000" dirty="0">
                <a:latin typeface="Comic Sans MS" panose="030F0702030302020204" pitchFamily="66" charset="0"/>
              </a:rPr>
              <a:t> in </a:t>
            </a:r>
            <a:r>
              <a:rPr lang="cs-CZ" sz="2000" dirty="0" err="1">
                <a:latin typeface="Comic Sans MS" panose="030F0702030302020204" pitchFamily="66" charset="0"/>
              </a:rPr>
              <a:t>your</a:t>
            </a:r>
            <a:r>
              <a:rPr lang="cs-CZ" sz="2000" dirty="0">
                <a:latin typeface="Comic Sans MS" panose="030F0702030302020204" pitchFamily="66" charset="0"/>
              </a:rPr>
              <a:t> house/</a:t>
            </a:r>
            <a:r>
              <a:rPr lang="cs-CZ" sz="2000" dirty="0" err="1">
                <a:latin typeface="Comic Sans MS" panose="030F0702030302020204" pitchFamily="66" charset="0"/>
              </a:rPr>
              <a:t>flat</a:t>
            </a:r>
            <a:r>
              <a:rPr lang="cs-CZ" sz="2000" dirty="0">
                <a:latin typeface="Comic Sans MS" panose="030F0702030302020204" pitchFamily="66" charset="0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 err="1">
                <a:latin typeface="Comic Sans MS" panose="030F0702030302020204" pitchFamily="66" charset="0"/>
              </a:rPr>
              <a:t>Can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you</a:t>
            </a:r>
            <a:r>
              <a:rPr lang="cs-CZ" sz="2000" dirty="0">
                <a:latin typeface="Comic Sans MS" panose="030F0702030302020204" pitchFamily="66" charset="0"/>
              </a:rPr>
              <a:t> play </a:t>
            </a:r>
            <a:r>
              <a:rPr lang="cs-CZ" sz="2000" dirty="0" err="1">
                <a:latin typeface="Comic Sans MS" panose="030F0702030302020204" pitchFamily="66" charset="0"/>
              </a:rPr>
              <a:t>the</a:t>
            </a:r>
            <a:r>
              <a:rPr lang="cs-CZ" sz="2000" dirty="0">
                <a:latin typeface="Comic Sans MS" panose="030F0702030302020204" pitchFamily="66" charset="0"/>
              </a:rPr>
              <a:t> piano?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 err="1">
                <a:latin typeface="Comic Sans MS" panose="030F0702030302020204" pitchFamily="66" charset="0"/>
              </a:rPr>
              <a:t>Is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our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teacher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reading</a:t>
            </a:r>
            <a:r>
              <a:rPr lang="cs-CZ" sz="2000" dirty="0">
                <a:latin typeface="Comic Sans MS" panose="030F0702030302020204" pitchFamily="66" charset="0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>
                <a:latin typeface="Comic Sans MS" panose="030F0702030302020204" pitchFamily="66" charset="0"/>
              </a:rPr>
              <a:t>Do </a:t>
            </a:r>
            <a:r>
              <a:rPr lang="cs-CZ" sz="2000" dirty="0" err="1">
                <a:latin typeface="Comic Sans MS" panose="030F0702030302020204" pitchFamily="66" charset="0"/>
              </a:rPr>
              <a:t>you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eat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fruit</a:t>
            </a:r>
            <a:r>
              <a:rPr lang="cs-CZ" sz="2000" dirty="0">
                <a:latin typeface="Comic Sans MS" panose="030F0702030302020204" pitchFamily="66" charset="0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5A3A5CE-ACCA-4FA3-A96D-67E9AC9E9CCC}"/>
              </a:ext>
            </a:extLst>
          </p:cNvPr>
          <p:cNvSpPr txBox="1"/>
          <p:nvPr/>
        </p:nvSpPr>
        <p:spPr>
          <a:xfrm>
            <a:off x="184921" y="3684548"/>
            <a:ext cx="4176464" cy="18774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latin typeface="Comic Sans MS" panose="030F0702030302020204" pitchFamily="66" charset="0"/>
              </a:rPr>
              <a:t>OPEN QUESTIONS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 err="1">
                <a:latin typeface="Comic Sans MS" panose="030F0702030302020204" pitchFamily="66" charset="0"/>
              </a:rPr>
              <a:t>What</a:t>
            </a:r>
            <a:r>
              <a:rPr lang="cs-CZ" sz="2000" dirty="0">
                <a:latin typeface="Comic Sans MS" panose="030F0702030302020204" pitchFamily="66" charset="0"/>
              </a:rPr>
              <a:t> do </a:t>
            </a:r>
            <a:r>
              <a:rPr lang="cs-CZ" sz="2000" dirty="0" err="1">
                <a:latin typeface="Comic Sans MS" panose="030F0702030302020204" pitchFamily="66" charset="0"/>
              </a:rPr>
              <a:t>you</a:t>
            </a:r>
            <a:r>
              <a:rPr lang="cs-CZ" sz="2000" dirty="0">
                <a:latin typeface="Comic Sans MS" panose="030F0702030302020204" pitchFamily="66" charset="0"/>
              </a:rPr>
              <a:t> do in </a:t>
            </a:r>
            <a:r>
              <a:rPr lang="cs-CZ" sz="2000" dirty="0" err="1">
                <a:latin typeface="Comic Sans MS" panose="030F0702030302020204" pitchFamily="66" charset="0"/>
              </a:rPr>
              <a:t>your</a:t>
            </a:r>
            <a:r>
              <a:rPr lang="cs-CZ" sz="2000" dirty="0">
                <a:latin typeface="Comic Sans MS" panose="030F0702030302020204" pitchFamily="66" charset="0"/>
              </a:rPr>
              <a:t> free </a:t>
            </a:r>
            <a:r>
              <a:rPr lang="cs-CZ" sz="2000" dirty="0" err="1">
                <a:latin typeface="Comic Sans MS" panose="030F0702030302020204" pitchFamily="66" charset="0"/>
              </a:rPr>
              <a:t>time</a:t>
            </a:r>
            <a:r>
              <a:rPr lang="cs-CZ" sz="2000" dirty="0">
                <a:latin typeface="Comic Sans MS" panose="030F0702030302020204" pitchFamily="66" charset="0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 err="1">
                <a:latin typeface="Comic Sans MS" panose="030F0702030302020204" pitchFamily="66" charset="0"/>
              </a:rPr>
              <a:t>How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old</a:t>
            </a:r>
            <a:r>
              <a:rPr lang="cs-CZ" sz="2000" dirty="0">
                <a:latin typeface="Comic Sans MS" panose="030F0702030302020204" pitchFamily="66" charset="0"/>
              </a:rPr>
              <a:t> are </a:t>
            </a:r>
            <a:r>
              <a:rPr lang="cs-CZ" sz="2000" dirty="0" err="1">
                <a:latin typeface="Comic Sans MS" panose="030F0702030302020204" pitchFamily="66" charset="0"/>
              </a:rPr>
              <a:t>your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parents</a:t>
            </a:r>
            <a:r>
              <a:rPr lang="cs-CZ" sz="2000" dirty="0">
                <a:latin typeface="Comic Sans MS" panose="030F0702030302020204" pitchFamily="66" charset="0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 err="1">
                <a:latin typeface="Comic Sans MS" panose="030F0702030302020204" pitchFamily="66" charset="0"/>
              </a:rPr>
              <a:t>What</a:t>
            </a:r>
            <a:r>
              <a:rPr lang="cs-CZ" sz="2000" dirty="0">
                <a:latin typeface="Comic Sans MS" panose="030F0702030302020204" pitchFamily="66" charset="0"/>
              </a:rPr>
              <a:t> do </a:t>
            </a:r>
            <a:r>
              <a:rPr lang="cs-CZ" sz="2000" dirty="0" err="1">
                <a:latin typeface="Comic Sans MS" panose="030F0702030302020204" pitchFamily="66" charset="0"/>
              </a:rPr>
              <a:t>you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eat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for</a:t>
            </a:r>
            <a:r>
              <a:rPr lang="cs-CZ" sz="2000" dirty="0">
                <a:latin typeface="Comic Sans MS" panose="030F0702030302020204" pitchFamily="66" charset="0"/>
              </a:rPr>
              <a:t> lunch?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DF63E73-005B-4749-BC31-421B6C81CA0C}"/>
              </a:ext>
            </a:extLst>
          </p:cNvPr>
          <p:cNvSpPr txBox="1"/>
          <p:nvPr/>
        </p:nvSpPr>
        <p:spPr>
          <a:xfrm>
            <a:off x="4139952" y="4705925"/>
            <a:ext cx="3941166" cy="187743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latin typeface="Comic Sans MS" panose="030F0702030302020204" pitchFamily="66" charset="0"/>
              </a:rPr>
              <a:t>SHORT TOPICS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 err="1">
                <a:latin typeface="Comic Sans MS" panose="030F0702030302020204" pitchFamily="66" charset="0"/>
              </a:rPr>
              <a:t>Speak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about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you</a:t>
            </a:r>
            <a:r>
              <a:rPr lang="cs-CZ" sz="2000" dirty="0">
                <a:latin typeface="Comic Sans MS" panose="030F0702030302020204" pitchFamily="66" charset="0"/>
              </a:rPr>
              <a:t> and </a:t>
            </a:r>
            <a:r>
              <a:rPr lang="cs-CZ" sz="2000" dirty="0" err="1">
                <a:latin typeface="Comic Sans MS" panose="030F0702030302020204" pitchFamily="66" charset="0"/>
              </a:rPr>
              <a:t>your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family</a:t>
            </a:r>
            <a:endParaRPr lang="cs-CZ" sz="20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 err="1">
                <a:latin typeface="Comic Sans MS" panose="030F0702030302020204" pitchFamily="66" charset="0"/>
              </a:rPr>
              <a:t>Describe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your</a:t>
            </a:r>
            <a:r>
              <a:rPr lang="cs-CZ" sz="2000" dirty="0">
                <a:latin typeface="Comic Sans MS" panose="030F0702030302020204" pitchFamily="66" charset="0"/>
              </a:rPr>
              <a:t> </a:t>
            </a:r>
            <a:r>
              <a:rPr lang="cs-CZ" sz="2000" dirty="0" err="1">
                <a:latin typeface="Comic Sans MS" panose="030F0702030302020204" pitchFamily="66" charset="0"/>
              </a:rPr>
              <a:t>room</a:t>
            </a:r>
            <a:endParaRPr lang="cs-CZ" sz="20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 err="1">
                <a:latin typeface="Comic Sans MS" panose="030F0702030302020204" pitchFamily="66" charset="0"/>
              </a:rPr>
              <a:t>Where</a:t>
            </a:r>
            <a:r>
              <a:rPr lang="cs-CZ" sz="2000" dirty="0">
                <a:latin typeface="Comic Sans MS" panose="030F0702030302020204" pitchFamily="66" charset="0"/>
              </a:rPr>
              <a:t> do </a:t>
            </a:r>
            <a:r>
              <a:rPr lang="cs-CZ" sz="2000" dirty="0" err="1">
                <a:latin typeface="Comic Sans MS" panose="030F0702030302020204" pitchFamily="66" charset="0"/>
              </a:rPr>
              <a:t>you</a:t>
            </a:r>
            <a:r>
              <a:rPr lang="cs-CZ" sz="2000" dirty="0">
                <a:latin typeface="Comic Sans MS" panose="030F0702030302020204" pitchFamily="66" charset="0"/>
              </a:rPr>
              <a:t> go on </a:t>
            </a:r>
            <a:r>
              <a:rPr lang="cs-CZ" sz="2000" dirty="0" err="1">
                <a:latin typeface="Comic Sans MS" panose="030F0702030302020204" pitchFamily="66" charset="0"/>
              </a:rPr>
              <a:t>holiday</a:t>
            </a:r>
            <a:endParaRPr lang="cs-CZ" sz="20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496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9B7341-3FA4-4244-BDA5-96A7810BF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90" y="44624"/>
            <a:ext cx="8229600" cy="1143000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cs-CZ" sz="3200" dirty="0">
                <a:latin typeface="Comic Sans MS" panose="030F0702030302020204" pitchFamily="66" charset="0"/>
              </a:rPr>
              <a:t>FIND SOMEONE WHO…</a:t>
            </a:r>
          </a:p>
        </p:txBody>
      </p:sp>
      <p:graphicFrame>
        <p:nvGraphicFramePr>
          <p:cNvPr id="9" name="Zástupný obsah 8">
            <a:extLst>
              <a:ext uri="{FF2B5EF4-FFF2-40B4-BE49-F238E27FC236}">
                <a16:creationId xmlns:a16="http://schemas.microsoft.com/office/drawing/2014/main" id="{67EBA564-AD89-4439-9CDD-674DDA5847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669415"/>
              </p:ext>
            </p:extLst>
          </p:nvPr>
        </p:nvGraphicFramePr>
        <p:xfrm>
          <a:off x="457200" y="1268760"/>
          <a:ext cx="8229600" cy="4479813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2818656">
                  <a:extLst>
                    <a:ext uri="{9D8B030D-6E8A-4147-A177-3AD203B41FA5}">
                      <a16:colId xmlns:a16="http://schemas.microsoft.com/office/drawing/2014/main" val="1920541491"/>
                    </a:ext>
                  </a:extLst>
                </a:gridCol>
                <a:gridCol w="2667744">
                  <a:extLst>
                    <a:ext uri="{9D8B030D-6E8A-4147-A177-3AD203B41FA5}">
                      <a16:colId xmlns:a16="http://schemas.microsoft.com/office/drawing/2014/main" val="307745370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279252198"/>
                    </a:ext>
                  </a:extLst>
                </a:gridCol>
              </a:tblGrid>
              <a:tr h="2160240">
                <a:tc>
                  <a:txBody>
                    <a:bodyPr/>
                    <a:lstStyle/>
                    <a:p>
                      <a:endParaRPr lang="cs-CZ" sz="2000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cs-CZ" sz="2000" dirty="0">
                          <a:latin typeface="Comic Sans MS" panose="030F0702030302020204" pitchFamily="66" charset="0"/>
                        </a:rPr>
                        <a:t>… CAN SKI</a:t>
                      </a:r>
                    </a:p>
                    <a:p>
                      <a:endParaRPr lang="cs-CZ" sz="2000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cs-CZ" sz="2000" dirty="0">
                          <a:latin typeface="Comic Sans MS" panose="030F0702030302020204" pitchFamily="66" charset="0"/>
                        </a:rPr>
                        <a:t>      _________?</a:t>
                      </a:r>
                    </a:p>
                    <a:p>
                      <a:endParaRPr lang="cs-CZ" sz="2000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cs-CZ" sz="2000" dirty="0">
                          <a:latin typeface="Comic Sans MS" panose="030F0702030302020204" pitchFamily="66" charset="0"/>
                        </a:rPr>
                        <a:t>…….. CAN SKI.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  <a:p>
                      <a:r>
                        <a:rPr lang="cs-CZ" dirty="0">
                          <a:latin typeface="+mn-lt"/>
                        </a:rPr>
                        <a:t>…</a:t>
                      </a:r>
                      <a:r>
                        <a:rPr lang="cs-CZ" dirty="0">
                          <a:latin typeface="Comic Sans MS" panose="030F0702030302020204" pitchFamily="66" charset="0"/>
                        </a:rPr>
                        <a:t> IS TERRIFIED OF SPIDERS</a:t>
                      </a:r>
                    </a:p>
                    <a:p>
                      <a:r>
                        <a:rPr lang="cs-CZ" dirty="0">
                          <a:latin typeface="Comic Sans MS" panose="030F0702030302020204" pitchFamily="66" charset="0"/>
                        </a:rPr>
                        <a:t>     __________?</a:t>
                      </a:r>
                    </a:p>
                    <a:p>
                      <a:endParaRPr lang="cs-CZ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cs-CZ" dirty="0">
                          <a:latin typeface="Comic Sans MS" panose="030F0702030302020204" pitchFamily="66" charset="0"/>
                        </a:rPr>
                        <a:t>….. IS TERRIFIED OF SPIDERS.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omic Sans MS" panose="030F0702030302020204" pitchFamily="66" charset="0"/>
                        </a:rPr>
                        <a:t>… HAS GOT A PET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omic Sans MS" panose="030F0702030302020204" pitchFamily="66" charset="0"/>
                        </a:rPr>
                        <a:t>        _________?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omic Sans MS" panose="030F0702030302020204" pitchFamily="66" charset="0"/>
                        </a:rPr>
                        <a:t>…….. HAS GOT A PET.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2815955"/>
                  </a:ext>
                </a:extLst>
              </a:tr>
              <a:tr h="23195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+mn-lt"/>
                        </a:rPr>
                        <a:t>…</a:t>
                      </a:r>
                      <a:r>
                        <a:rPr lang="cs-CZ" dirty="0">
                          <a:latin typeface="Comic Sans MS" panose="030F0702030302020204" pitchFamily="66" charset="0"/>
                        </a:rPr>
                        <a:t> EATS FAST FOOD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omic Sans MS" panose="030F0702030302020204" pitchFamily="66" charset="0"/>
                        </a:rPr>
                        <a:t>         _________?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omic Sans MS" panose="030F0702030302020204" pitchFamily="66" charset="0"/>
                        </a:rPr>
                        <a:t>……. EATS FAST FOOD.</a:t>
                      </a:r>
                    </a:p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omic Sans MS" panose="030F0702030302020204" pitchFamily="66" charset="0"/>
                        </a:rPr>
                        <a:t>… WATCHED TV YESTERDAY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omic Sans MS" panose="030F0702030302020204" pitchFamily="66" charset="0"/>
                        </a:rPr>
                        <a:t>   ___________?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omic Sans MS" panose="030F0702030302020204" pitchFamily="66" charset="0"/>
                        </a:rPr>
                        <a:t>….. WATCHED TV YESTERDAY.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omic Sans MS" panose="030F0702030302020204" pitchFamily="66" charset="0"/>
                        </a:rPr>
                        <a:t>… WAS IN THE CINEMA ON FRIDAY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omic Sans MS" panose="030F0702030302020204" pitchFamily="66" charset="0"/>
                        </a:rPr>
                        <a:t>      _________?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omic Sans MS" panose="030F0702030302020204" pitchFamily="66" charset="0"/>
                        </a:rPr>
                        <a:t>……. WAS IN THE CINEMA ON FRIDAY.</a:t>
                      </a:r>
                    </a:p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2524677"/>
                  </a:ext>
                </a:extLst>
              </a:tr>
            </a:tbl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0EB19179-13F3-49B5-BAA9-385E36FFE9DF}"/>
              </a:ext>
            </a:extLst>
          </p:cNvPr>
          <p:cNvSpPr txBox="1"/>
          <p:nvPr/>
        </p:nvSpPr>
        <p:spPr>
          <a:xfrm>
            <a:off x="539552" y="1994956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FF5050"/>
                </a:solidFill>
              </a:rPr>
              <a:t>        CAN YOU SKI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4CB4F0A-D0B7-41A8-912D-A81B72B3F85E}"/>
              </a:ext>
            </a:extLst>
          </p:cNvPr>
          <p:cNvSpPr txBox="1"/>
          <p:nvPr/>
        </p:nvSpPr>
        <p:spPr>
          <a:xfrm>
            <a:off x="457200" y="2643753"/>
            <a:ext cx="730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5050"/>
                </a:solidFill>
              </a:rPr>
              <a:t>TOM</a:t>
            </a:r>
          </a:p>
        </p:txBody>
      </p:sp>
    </p:spTree>
    <p:extLst>
      <p:ext uri="{BB962C8B-B14F-4D97-AF65-F5344CB8AC3E}">
        <p14:creationId xmlns:p14="http://schemas.microsoft.com/office/powerpoint/2010/main" val="157537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4B4536-99DC-4BFA-A4EC-F5A454B43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080852-6254-4320-A470-1F589E1A5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grpSp>
        <p:nvGrpSpPr>
          <p:cNvPr id="4" name="Galerie obrázků">
            <a:extLst>
              <a:ext uri="{FF2B5EF4-FFF2-40B4-BE49-F238E27FC236}">
                <a16:creationId xmlns:a16="http://schemas.microsoft.com/office/drawing/2014/main" id="{1E4D824C-32E4-418B-9D63-92E5AD76F899}"/>
              </a:ext>
            </a:extLst>
          </p:cNvPr>
          <p:cNvGrpSpPr/>
          <p:nvPr/>
        </p:nvGrpSpPr>
        <p:grpSpPr>
          <a:xfrm>
            <a:off x="1116756" y="-16190"/>
            <a:ext cx="7776865" cy="6237312"/>
            <a:chOff x="0" y="0"/>
            <a:chExt cx="10252684" cy="9146937"/>
          </a:xfrm>
        </p:grpSpPr>
        <p:pic>
          <p:nvPicPr>
            <p:cNvPr id="5" name="Snímek obrazovky 2019-07-11 v 11.01.46.png" descr="Snímek obrazovky 2019-07-11 v 11.01.46.png">
              <a:extLst>
                <a:ext uri="{FF2B5EF4-FFF2-40B4-BE49-F238E27FC236}">
                  <a16:creationId xmlns:a16="http://schemas.microsoft.com/office/drawing/2014/main" id="{6A935960-4B9F-49AD-A751-4483025C7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t="2288" b="2288"/>
            <a:stretch>
              <a:fillRect/>
            </a:stretch>
          </p:blipFill>
          <p:spPr>
            <a:xfrm>
              <a:off x="890596" y="0"/>
              <a:ext cx="8471492" cy="8562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Obdélník">
              <a:extLst>
                <a:ext uri="{FF2B5EF4-FFF2-40B4-BE49-F238E27FC236}">
                  <a16:creationId xmlns:a16="http://schemas.microsoft.com/office/drawing/2014/main" id="{C37AD00B-E8A8-4D76-AB40-BE3BD990A968}"/>
                </a:ext>
              </a:extLst>
            </p:cNvPr>
            <p:cNvSpPr/>
            <p:nvPr/>
          </p:nvSpPr>
          <p:spPr>
            <a:xfrm>
              <a:off x="0" y="8638937"/>
              <a:ext cx="10252685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 algn="l" defTabSz="457200">
                <a:defRPr sz="1200"/>
              </a:pPr>
              <a:endParaRPr/>
            </a:p>
          </p:txBody>
        </p:sp>
      </p:grp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BE2E2A0-6B91-4E1F-83EE-C7833278F8DF}"/>
              </a:ext>
            </a:extLst>
          </p:cNvPr>
          <p:cNvSpPr txBox="1"/>
          <p:nvPr/>
        </p:nvSpPr>
        <p:spPr>
          <a:xfrm>
            <a:off x="1828939" y="5821814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dirty="0">
                <a:latin typeface="Comic Sans MS" panose="030F0702030302020204" pitchFamily="66" charset="0"/>
              </a:rPr>
              <a:t>Try to make </a:t>
            </a:r>
            <a:r>
              <a:rPr lang="cs-CZ" sz="2400" dirty="0" err="1">
                <a:latin typeface="Comic Sans MS" panose="030F0702030302020204" pitchFamily="66" charset="0"/>
              </a:rPr>
              <a:t>your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dirty="0" err="1">
                <a:latin typeface="Comic Sans MS" panose="030F0702030302020204" pitchFamily="66" charset="0"/>
              </a:rPr>
              <a:t>own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dirty="0" err="1">
                <a:latin typeface="Comic Sans MS" panose="030F0702030302020204" pitchFamily="66" charset="0"/>
              </a:rPr>
              <a:t>riddle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dirty="0" err="1">
                <a:latin typeface="Comic Sans MS" panose="030F0702030302020204" pitchFamily="66" charset="0"/>
              </a:rPr>
              <a:t>like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dirty="0" err="1">
                <a:latin typeface="Comic Sans MS" panose="030F0702030302020204" pitchFamily="66" charset="0"/>
              </a:rPr>
              <a:t>the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dirty="0" err="1">
                <a:latin typeface="Comic Sans MS" panose="030F0702030302020204" pitchFamily="66" charset="0"/>
              </a:rPr>
              <a:t>one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dirty="0" err="1">
                <a:latin typeface="Comic Sans MS" panose="030F0702030302020204" pitchFamily="66" charset="0"/>
              </a:rPr>
              <a:t>above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dirty="0" err="1">
                <a:latin typeface="Comic Sans MS" panose="030F0702030302020204" pitchFamily="66" charset="0"/>
              </a:rPr>
              <a:t>for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dirty="0" err="1">
                <a:latin typeface="Comic Sans MS" panose="030F0702030302020204" pitchFamily="66" charset="0"/>
              </a:rPr>
              <a:t>the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dirty="0" err="1">
                <a:latin typeface="Comic Sans MS" panose="030F0702030302020204" pitchFamily="66" charset="0"/>
              </a:rPr>
              <a:t>words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b="1" dirty="0" err="1">
                <a:latin typeface="Comic Sans MS" panose="030F0702030302020204" pitchFamily="66" charset="0"/>
              </a:rPr>
              <a:t>cat</a:t>
            </a:r>
            <a:r>
              <a:rPr lang="cs-CZ" sz="2400" b="1" dirty="0">
                <a:latin typeface="Comic Sans MS" panose="030F0702030302020204" pitchFamily="66" charset="0"/>
              </a:rPr>
              <a:t>, dog, sun, </a:t>
            </a:r>
            <a:r>
              <a:rPr lang="cs-CZ" sz="2400" b="1" dirty="0" err="1">
                <a:latin typeface="Comic Sans MS" panose="030F0702030302020204" pitchFamily="66" charset="0"/>
              </a:rPr>
              <a:t>fish</a:t>
            </a:r>
            <a:endParaRPr lang="cs-CZ" sz="2400" b="1" dirty="0">
              <a:latin typeface="Comic Sans MS" panose="030F0702030302020204" pitchFamily="66" charset="0"/>
            </a:endParaRPr>
          </a:p>
        </p:txBody>
      </p:sp>
      <p:sp>
        <p:nvSpPr>
          <p:cNvPr id="13" name="LOGIC/MATH    SMART LEARNERS">
            <a:extLst>
              <a:ext uri="{FF2B5EF4-FFF2-40B4-BE49-F238E27FC236}">
                <a16:creationId xmlns:a16="http://schemas.microsoft.com/office/drawing/2014/main" id="{710CCD80-8C07-4DAC-A2A7-3AF133A4A7F0}"/>
              </a:ext>
            </a:extLst>
          </p:cNvPr>
          <p:cNvSpPr txBox="1"/>
          <p:nvPr/>
        </p:nvSpPr>
        <p:spPr>
          <a:xfrm rot="19760729">
            <a:off x="982273" y="656993"/>
            <a:ext cx="3147008" cy="533479"/>
          </a:xfrm>
          <a:prstGeom prst="rect">
            <a:avLst/>
          </a:prstGeom>
          <a:gradFill>
            <a:gsLst>
              <a:gs pos="0">
                <a:schemeClr val="accent4">
                  <a:hueOff val="-213352"/>
                  <a:satOff val="4761"/>
                  <a:lumOff val="27633"/>
                </a:schemeClr>
              </a:gs>
              <a:gs pos="35000">
                <a:srgbClr val="FFF6CE"/>
              </a:gs>
              <a:gs pos="100000">
                <a:schemeClr val="accent4">
                  <a:hueOff val="-282571"/>
                  <a:satOff val="4761"/>
                  <a:lumOff val="37573"/>
                </a:schemeClr>
              </a:gs>
            </a:gsLst>
            <a:lin ang="16200000"/>
          </a:gradFill>
          <a:ln>
            <a:solidFill>
              <a:srgbClr val="F9E12C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280736" indent="-280736">
              <a:buSzPct val="60000"/>
              <a:buBlip>
                <a:blip r:embed="rId4"/>
              </a:buBlip>
              <a:defRPr sz="2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buFont typeface="Wingdings" panose="05000000000000000000" pitchFamily="2" charset="2"/>
              <a:buChar char="ü"/>
            </a:pPr>
            <a:r>
              <a:rPr dirty="0"/>
              <a:t>LOGIC  SMART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0758E2F-2FC1-4670-A4EF-332F10BF8E0B}"/>
              </a:ext>
            </a:extLst>
          </p:cNvPr>
          <p:cNvSpPr txBox="1"/>
          <p:nvPr/>
        </p:nvSpPr>
        <p:spPr>
          <a:xfrm>
            <a:off x="3419872" y="145605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OCK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23287DE-81D3-4898-B051-E21769674AB6}"/>
              </a:ext>
            </a:extLst>
          </p:cNvPr>
          <p:cNvSpPr txBox="1"/>
          <p:nvPr/>
        </p:nvSpPr>
        <p:spPr>
          <a:xfrm>
            <a:off x="5148064" y="1324253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CLOCK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CAF590F-0F9F-4EE2-96B8-E99376779227}"/>
              </a:ext>
            </a:extLst>
          </p:cNvPr>
          <p:cNvSpPr txBox="1"/>
          <p:nvPr/>
        </p:nvSpPr>
        <p:spPr>
          <a:xfrm>
            <a:off x="3419872" y="200742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latin typeface="Comic Sans MS" panose="030F0702030302020204" pitchFamily="66" charset="0"/>
              </a:rPr>
              <a:t>M</a:t>
            </a:r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OON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EE6193F-B75B-45A8-8170-C05611FF8E0C}"/>
              </a:ext>
            </a:extLst>
          </p:cNvPr>
          <p:cNvSpPr txBox="1"/>
          <p:nvPr/>
        </p:nvSpPr>
        <p:spPr>
          <a:xfrm>
            <a:off x="4932040" y="2064202"/>
            <a:ext cx="1198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SPOON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858E9EE-7ED9-4248-8E93-E1833FBB6340}"/>
              </a:ext>
            </a:extLst>
          </p:cNvPr>
          <p:cNvSpPr txBox="1"/>
          <p:nvPr/>
        </p:nvSpPr>
        <p:spPr>
          <a:xfrm>
            <a:off x="3368728" y="2816998"/>
            <a:ext cx="120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P</a:t>
            </a:r>
            <a:r>
              <a:rPr lang="cs-CZ" b="1" dirty="0">
                <a:solidFill>
                  <a:srgbClr val="C00000"/>
                </a:solidFill>
                <a:latin typeface="Comic Sans MS" panose="030F0702030302020204" pitchFamily="66" charset="0"/>
              </a:rPr>
              <a:t>I</a:t>
            </a:r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7C8E6CA-2837-41C0-9C49-2D6B5E580446}"/>
              </a:ext>
            </a:extLst>
          </p:cNvPr>
          <p:cNvSpPr txBox="1"/>
          <p:nvPr/>
        </p:nvSpPr>
        <p:spPr>
          <a:xfrm>
            <a:off x="4932040" y="2808323"/>
            <a:ext cx="132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PEN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5D8CB9C-6697-436E-93A0-6135A12AEDA0}"/>
              </a:ext>
            </a:extLst>
          </p:cNvPr>
          <p:cNvSpPr txBox="1"/>
          <p:nvPr/>
        </p:nvSpPr>
        <p:spPr>
          <a:xfrm>
            <a:off x="3419872" y="3621737"/>
            <a:ext cx="132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latin typeface="Comic Sans MS" panose="030F0702030302020204" pitchFamily="66" charset="0"/>
              </a:rPr>
              <a:t>L</a:t>
            </a:r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OG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B43A4B6-E691-4E0E-A598-07F8B40D7E21}"/>
              </a:ext>
            </a:extLst>
          </p:cNvPr>
          <p:cNvSpPr txBox="1"/>
          <p:nvPr/>
        </p:nvSpPr>
        <p:spPr>
          <a:xfrm>
            <a:off x="5005189" y="368034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GOAT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E8665CB9-1011-4E9D-8280-22384164D885}"/>
              </a:ext>
            </a:extLst>
          </p:cNvPr>
          <p:cNvSpPr txBox="1"/>
          <p:nvPr/>
        </p:nvSpPr>
        <p:spPr>
          <a:xfrm>
            <a:off x="3059832" y="4653136"/>
            <a:ext cx="120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B</a:t>
            </a:r>
            <a:r>
              <a:rPr lang="cs-CZ" b="1" dirty="0">
                <a:solidFill>
                  <a:srgbClr val="C00000"/>
                </a:solidFill>
                <a:latin typeface="Comic Sans MS" panose="030F0702030302020204" pitchFamily="66" charset="0"/>
              </a:rPr>
              <a:t>E</a:t>
            </a:r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LL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05DC88A-D660-4808-A3B6-0D640D2C0F72}"/>
              </a:ext>
            </a:extLst>
          </p:cNvPr>
          <p:cNvSpPr txBox="1"/>
          <p:nvPr/>
        </p:nvSpPr>
        <p:spPr>
          <a:xfrm>
            <a:off x="5148064" y="465313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FB16F"/>
                </a:solidFill>
                <a:latin typeface="Comic Sans MS" panose="030F0702030302020204" pitchFamily="66" charset="0"/>
              </a:rPr>
              <a:t>BALLOON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3CD535F1-2CF0-483D-A4A5-4CC308161AFA}"/>
              </a:ext>
            </a:extLst>
          </p:cNvPr>
          <p:cNvSpPr txBox="1"/>
          <p:nvPr/>
        </p:nvSpPr>
        <p:spPr>
          <a:xfrm>
            <a:off x="7145408" y="100672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C53CD0E4-7AD4-47DA-940B-87D03F8623C9}"/>
              </a:ext>
            </a:extLst>
          </p:cNvPr>
          <p:cNvSpPr txBox="1"/>
          <p:nvPr/>
        </p:nvSpPr>
        <p:spPr>
          <a:xfrm>
            <a:off x="7092280" y="160020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latin typeface="Comic Sans MS" panose="030F0702030302020204" pitchFamily="66" charset="0"/>
              </a:rPr>
              <a:t>M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066D1E72-0AE3-4187-9FBA-F5580EDF4DD2}"/>
              </a:ext>
            </a:extLst>
          </p:cNvPr>
          <p:cNvSpPr txBox="1"/>
          <p:nvPr/>
        </p:nvSpPr>
        <p:spPr>
          <a:xfrm>
            <a:off x="7145408" y="2329016"/>
            <a:ext cx="262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A8BA0950-CA8D-4B7A-9E9A-4A8C4C69308F}"/>
              </a:ext>
            </a:extLst>
          </p:cNvPr>
          <p:cNvSpPr txBox="1"/>
          <p:nvPr/>
        </p:nvSpPr>
        <p:spPr>
          <a:xfrm>
            <a:off x="7145408" y="3186330"/>
            <a:ext cx="338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latin typeface="Comic Sans MS" panose="030F0702030302020204" pitchFamily="66" charset="0"/>
              </a:rPr>
              <a:t>L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4B44C7E2-6E82-4852-BC9E-0AD242BC2BD7}"/>
              </a:ext>
            </a:extLst>
          </p:cNvPr>
          <p:cNvSpPr txBox="1"/>
          <p:nvPr/>
        </p:nvSpPr>
        <p:spPr>
          <a:xfrm>
            <a:off x="7118844" y="3858978"/>
            <a:ext cx="450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latin typeface="Comic Sans MS" panose="030F0702030302020204" pitchFamily="66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89528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7" grpId="0"/>
      <p:bldP spid="8" grpId="0"/>
      <p:bldP spid="9" grpId="0"/>
      <p:bldP spid="11" grpId="0"/>
      <p:bldP spid="12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52D443-B0A8-4E36-9343-68FB75689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8B1570-C889-4E87-9EDC-2CD59EAFD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55C8DC52-5202-4B58-BCD7-53991830A6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077" y="0"/>
            <a:ext cx="4983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73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FERENCES">
            <a:extLst>
              <a:ext uri="{FF2B5EF4-FFF2-40B4-BE49-F238E27FC236}">
                <a16:creationId xmlns:a16="http://schemas.microsoft.com/office/drawing/2014/main" id="{972996AD-4CFE-4213-A899-91A2F627E6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gradFill>
            <a:gsLst>
              <a:gs pos="0">
                <a:srgbClr val="FF4FA7"/>
              </a:gs>
              <a:gs pos="100000">
                <a:schemeClr val="accent6">
                  <a:hueOff val="339517"/>
                  <a:satOff val="18181"/>
                  <a:lumOff val="21292"/>
                </a:schemeClr>
              </a:gs>
            </a:gsLst>
            <a:lin ang="16200000"/>
          </a:gradFill>
        </p:spPr>
        <p:txBody>
          <a:bodyPr/>
          <a:lstStyle>
            <a:lvl1pPr>
              <a:defRPr sz="5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REFERENCES</a:t>
            </a:r>
          </a:p>
        </p:txBody>
      </p:sp>
      <p:sp>
        <p:nvSpPr>
          <p:cNvPr id="5" name="http://hative.com/life-cycle-projects-for-kids/…">
            <a:extLst>
              <a:ext uri="{FF2B5EF4-FFF2-40B4-BE49-F238E27FC236}">
                <a16:creationId xmlns:a16="http://schemas.microsoft.com/office/drawing/2014/main" id="{CEAF4B31-B0A1-4567-9B63-589C1B65706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 defTabSz="414780">
              <a:spcBef>
                <a:spcPts val="2900"/>
              </a:spcBef>
              <a:buSzTx/>
              <a:buNone/>
              <a:defRPr sz="2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 dirty="0">
                <a:hlinkClick r:id="rId2"/>
              </a:rPr>
              <a:t>http://hative.com/life-cycle-projects-for-kids/</a:t>
            </a:r>
          </a:p>
          <a:p>
            <a:pPr marL="0" indent="0" defTabSz="414780">
              <a:spcBef>
                <a:spcPts val="2900"/>
              </a:spcBef>
              <a:buSzTx/>
              <a:buNone/>
              <a:defRPr sz="2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 dirty="0">
                <a:hlinkClick r:id="rId3"/>
              </a:rPr>
              <a:t>https://eltexperiences.com</a:t>
            </a:r>
          </a:p>
          <a:p>
            <a:pPr marL="0" indent="0" defTabSz="414780">
              <a:spcBef>
                <a:spcPts val="2900"/>
              </a:spcBef>
              <a:buSzTx/>
              <a:buNone/>
              <a:defRPr sz="2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 dirty="0">
                <a:hlinkClick r:id="rId4"/>
              </a:rPr>
              <a:t>https://www.lauracandler.com</a:t>
            </a:r>
          </a:p>
          <a:p>
            <a:pPr marL="0" indent="0" defTabSz="414780">
              <a:spcBef>
                <a:spcPts val="2900"/>
              </a:spcBef>
              <a:buSzTx/>
              <a:buNone/>
              <a:defRPr sz="2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 dirty="0">
                <a:hlinkClick r:id="rId5"/>
              </a:rPr>
              <a:t>https://www.teachingenglish.org.uk</a:t>
            </a:r>
          </a:p>
          <a:p>
            <a:pPr marL="0" indent="0" defTabSz="414780">
              <a:spcBef>
                <a:spcPts val="2900"/>
              </a:spcBef>
              <a:buSzTx/>
              <a:buNone/>
              <a:defRPr sz="2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 dirty="0">
                <a:hlinkClick r:id="rId6"/>
              </a:rPr>
              <a:t>https://www.eslkidstuff.com/flashcardgamescontent.htm</a:t>
            </a:r>
          </a:p>
          <a:p>
            <a:pPr marL="0" indent="0" defTabSz="414780">
              <a:spcBef>
                <a:spcPts val="2900"/>
              </a:spcBef>
              <a:buSzTx/>
              <a:buNone/>
              <a:defRPr sz="2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 dirty="0">
                <a:hlinkClick r:id="rId7"/>
              </a:rPr>
              <a:t>https://www.spelling-words-well.com</a:t>
            </a:r>
            <a:endParaRPr lang="cs-CZ" dirty="0">
              <a:hlinkClick r:id="rId7"/>
            </a:endParaRPr>
          </a:p>
          <a:p>
            <a:pPr marL="0" indent="0" defTabSz="414780">
              <a:spcBef>
                <a:spcPts val="2900"/>
              </a:spcBef>
              <a:buNone/>
              <a:defRPr sz="2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 lang="cs-CZ" dirty="0">
                <a:hlinkClick r:id="rId7"/>
              </a:rPr>
              <a:t>https://www.thesprucecrafts.com/make-these-creative-cootie-catchers-4149965</a:t>
            </a:r>
          </a:p>
          <a:p>
            <a:pPr marL="0" indent="0" defTabSz="414780">
              <a:spcBef>
                <a:spcPts val="2900"/>
              </a:spcBef>
              <a:buSzTx/>
              <a:buNone/>
              <a:defRPr sz="2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endParaRPr dirty="0">
              <a:hlinkClick r:id="rId7"/>
            </a:endParaRPr>
          </a:p>
          <a:p>
            <a:pPr marL="0" indent="0" defTabSz="414780">
              <a:spcBef>
                <a:spcPts val="2900"/>
              </a:spcBef>
              <a:buSzTx/>
              <a:buNone/>
              <a:defRPr sz="2200"/>
            </a:pPr>
            <a:endParaRPr dirty="0">
              <a:hlinkClick r:id="rId7"/>
            </a:endParaRPr>
          </a:p>
        </p:txBody>
      </p:sp>
    </p:spTree>
    <p:extLst>
      <p:ext uri="{BB962C8B-B14F-4D97-AF65-F5344CB8AC3E}">
        <p14:creationId xmlns:p14="http://schemas.microsoft.com/office/powerpoint/2010/main" val="202742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E94F446-F367-4D91-81C9-CB9708ED4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1" y="37173"/>
            <a:ext cx="1746686" cy="1763010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3BEEE09-EB3F-41AC-8FAC-23C23EB367BA}"/>
              </a:ext>
            </a:extLst>
          </p:cNvPr>
          <p:cNvSpPr txBox="1">
            <a:spLocks/>
          </p:cNvSpPr>
          <p:nvPr/>
        </p:nvSpPr>
        <p:spPr>
          <a:xfrm>
            <a:off x="683568" y="2674400"/>
            <a:ext cx="8229600" cy="40885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endParaRPr lang="cs-CZ" sz="2000" dirty="0">
              <a:solidFill>
                <a:srgbClr val="748F52"/>
              </a:solidFill>
              <a:latin typeface="Arial Rounded MT Bold" panose="020F0704030504030204" pitchFamily="34" charset="0"/>
            </a:endParaRPr>
          </a:p>
          <a:p>
            <a:pPr marL="0" indent="0" algn="r">
              <a:buFont typeface="Arial" pitchFamily="34" charset="0"/>
              <a:buNone/>
            </a:pPr>
            <a:endParaRPr lang="cs-CZ" sz="2000" dirty="0">
              <a:solidFill>
                <a:srgbClr val="748F52"/>
              </a:solidFill>
              <a:latin typeface="Arial Rounded MT Bold" panose="020F0704030504030204" pitchFamily="34" charset="0"/>
            </a:endParaRPr>
          </a:p>
          <a:p>
            <a:pPr marL="0" indent="0" algn="r">
              <a:buFont typeface="Arial" pitchFamily="34" charset="0"/>
              <a:buNone/>
            </a:pPr>
            <a:endParaRPr lang="cs-CZ" sz="2000" dirty="0">
              <a:solidFill>
                <a:srgbClr val="748F52"/>
              </a:solidFill>
              <a:latin typeface="Arial Rounded MT Bold" panose="020F0704030504030204" pitchFamily="34" charset="0"/>
            </a:endParaRPr>
          </a:p>
          <a:p>
            <a:pPr marL="0" indent="0" algn="r">
              <a:buFont typeface="Arial" pitchFamily="34" charset="0"/>
              <a:buNone/>
            </a:pPr>
            <a:endParaRPr lang="cs-CZ" sz="2000" dirty="0">
              <a:solidFill>
                <a:srgbClr val="748F52"/>
              </a:solidFill>
              <a:latin typeface="Arial Rounded MT Bold" panose="020F0704030504030204" pitchFamily="34" charset="0"/>
            </a:endParaRPr>
          </a:p>
          <a:p>
            <a:pPr marL="0" indent="0" algn="r">
              <a:buFont typeface="Arial" pitchFamily="34" charset="0"/>
              <a:buNone/>
            </a:pPr>
            <a:endParaRPr lang="cs-CZ" sz="2000" dirty="0">
              <a:solidFill>
                <a:srgbClr val="748F52"/>
              </a:solidFill>
              <a:latin typeface="Arial Rounded MT Bold" panose="020F0704030504030204" pitchFamily="34" charset="0"/>
            </a:endParaRPr>
          </a:p>
          <a:p>
            <a:pPr marL="0" indent="0" algn="r">
              <a:buFont typeface="Arial" pitchFamily="34" charset="0"/>
              <a:buNone/>
            </a:pPr>
            <a:endParaRPr lang="cs-CZ" sz="2000" dirty="0">
              <a:solidFill>
                <a:srgbClr val="748F52"/>
              </a:solidFill>
              <a:latin typeface="Arial Rounded MT Bold" panose="020F0704030504030204" pitchFamily="34" charset="0"/>
            </a:endParaRPr>
          </a:p>
          <a:p>
            <a:pPr marL="0" indent="0" algn="r">
              <a:buFont typeface="Arial" pitchFamily="34" charset="0"/>
              <a:buNone/>
            </a:pPr>
            <a:endParaRPr lang="cs-CZ" sz="2000" dirty="0">
              <a:solidFill>
                <a:srgbClr val="748F52"/>
              </a:solidFill>
              <a:latin typeface="Arial Rounded MT Bold" panose="020F0704030504030204" pitchFamily="34" charset="0"/>
            </a:endParaRPr>
          </a:p>
          <a:p>
            <a:pPr marL="0" indent="0" algn="r">
              <a:buFont typeface="Arial" pitchFamily="34" charset="0"/>
              <a:buNone/>
            </a:pPr>
            <a:endParaRPr lang="cs-CZ" b="1" dirty="0">
              <a:solidFill>
                <a:srgbClr val="485832"/>
              </a:solidFill>
              <a:latin typeface="+mj-lt"/>
            </a:endParaRPr>
          </a:p>
          <a:p>
            <a:pPr marL="0" indent="0" algn="r">
              <a:buFont typeface="Arial" pitchFamily="34" charset="0"/>
              <a:buNone/>
            </a:pPr>
            <a:endParaRPr lang="cs-CZ" b="1" dirty="0">
              <a:solidFill>
                <a:srgbClr val="485832"/>
              </a:solidFill>
              <a:latin typeface="+mj-lt"/>
            </a:endParaRPr>
          </a:p>
          <a:p>
            <a:pPr marL="0" indent="0" algn="r">
              <a:buFont typeface="Arial" pitchFamily="34" charset="0"/>
              <a:buNone/>
            </a:pPr>
            <a:r>
              <a:rPr lang="cs-CZ" b="1" dirty="0">
                <a:solidFill>
                  <a:srgbClr val="485832"/>
                </a:solidFill>
                <a:latin typeface="+mj-lt"/>
              </a:rPr>
              <a:t>Tel. +420 725 578 551</a:t>
            </a:r>
          </a:p>
          <a:p>
            <a:pPr marL="0" indent="0" algn="r">
              <a:buFont typeface="Arial" pitchFamily="34" charset="0"/>
              <a:buNone/>
            </a:pPr>
            <a:r>
              <a:rPr lang="cs-CZ" b="1" dirty="0">
                <a:solidFill>
                  <a:srgbClr val="485832"/>
                </a:solidFill>
                <a:latin typeface="+mj-lt"/>
              </a:rPr>
              <a:t>zuzana.pohlova@venturesbooks.com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A07D342-50CA-485E-B1E1-B95D431F29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748081"/>
            <a:ext cx="1656184" cy="63324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AC989DC-3772-4C22-BB7D-18BE5EB03BD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7776864" cy="40885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1677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A22ED2-EDA2-43C2-AAEE-8BEB2F4EF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476672"/>
            <a:ext cx="8579296" cy="4525963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grpSp>
        <p:nvGrpSpPr>
          <p:cNvPr id="4" name="Galerie obrázků">
            <a:extLst>
              <a:ext uri="{FF2B5EF4-FFF2-40B4-BE49-F238E27FC236}">
                <a16:creationId xmlns:a16="http://schemas.microsoft.com/office/drawing/2014/main" id="{76333441-729D-4D27-B6D8-3E933AD60D84}"/>
              </a:ext>
            </a:extLst>
          </p:cNvPr>
          <p:cNvGrpSpPr/>
          <p:nvPr/>
        </p:nvGrpSpPr>
        <p:grpSpPr>
          <a:xfrm>
            <a:off x="899592" y="260648"/>
            <a:ext cx="7931224" cy="5904155"/>
            <a:chOff x="0" y="0"/>
            <a:chExt cx="11604345" cy="9477164"/>
          </a:xfrm>
        </p:grpSpPr>
        <p:pic>
          <p:nvPicPr>
            <p:cNvPr id="5" name="Snímek obrazovky 2019-06-14 v 21.31.54.png" descr="Snímek obrazovky 2019-06-14 v 21.31.54.png">
              <a:extLst>
                <a:ext uri="{FF2B5EF4-FFF2-40B4-BE49-F238E27FC236}">
                  <a16:creationId xmlns:a16="http://schemas.microsoft.com/office/drawing/2014/main" id="{8DB2D61D-3A62-4BF8-9E6E-7036C1044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l="2657" r="2655"/>
            <a:stretch>
              <a:fillRect/>
            </a:stretch>
          </p:blipFill>
          <p:spPr>
            <a:xfrm>
              <a:off x="219276" y="0"/>
              <a:ext cx="10661420" cy="8818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Zadejte titulek">
              <a:extLst>
                <a:ext uri="{FF2B5EF4-FFF2-40B4-BE49-F238E27FC236}">
                  <a16:creationId xmlns:a16="http://schemas.microsoft.com/office/drawing/2014/main" id="{6F7DBA3E-1E49-455E-AB15-8AACC5EAF5E7}"/>
                </a:ext>
              </a:extLst>
            </p:cNvPr>
            <p:cNvSpPr/>
            <p:nvPr/>
          </p:nvSpPr>
          <p:spPr>
            <a:xfrm>
              <a:off x="0" y="8736114"/>
              <a:ext cx="11604345" cy="741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spAutoFit/>
            </a:bodyPr>
            <a:lstStyle>
              <a:lvl1pPr>
                <a:defRPr sz="2000" b="1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rPr lang="cs-CZ" dirty="0"/>
                <a:t>          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40704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151F72-C145-4198-AE91-D617DBBCB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cs-CZ" dirty="0">
                <a:latin typeface="Comic Sans MS" panose="030F0702030302020204" pitchFamily="66" charset="0"/>
              </a:rPr>
              <a:t>Howard </a:t>
            </a:r>
            <a:r>
              <a:rPr lang="cs-CZ" dirty="0" err="1">
                <a:latin typeface="Comic Sans MS" panose="030F0702030302020204" pitchFamily="66" charset="0"/>
              </a:rPr>
              <a:t>Gardner´s</a:t>
            </a:r>
            <a:r>
              <a:rPr lang="cs-CZ" dirty="0">
                <a:latin typeface="Comic Sans MS" panose="030F0702030302020204" pitchFamily="66" charset="0"/>
              </a:rPr>
              <a:t> </a:t>
            </a:r>
            <a:r>
              <a:rPr lang="cs-CZ" dirty="0" err="1">
                <a:latin typeface="Comic Sans MS" panose="030F0702030302020204" pitchFamily="66" charset="0"/>
              </a:rPr>
              <a:t>Theory</a:t>
            </a:r>
            <a:r>
              <a:rPr lang="cs-CZ" dirty="0">
                <a:latin typeface="Comic Sans MS" panose="030F0702030302020204" pitchFamily="66" charset="0"/>
              </a:rPr>
              <a:t> of </a:t>
            </a:r>
            <a:r>
              <a:rPr lang="cs-CZ" dirty="0" err="1">
                <a:latin typeface="Comic Sans MS" panose="030F0702030302020204" pitchFamily="66" charset="0"/>
              </a:rPr>
              <a:t>Multiple</a:t>
            </a:r>
            <a:r>
              <a:rPr lang="cs-CZ" dirty="0">
                <a:latin typeface="Comic Sans MS" panose="030F0702030302020204" pitchFamily="66" charset="0"/>
              </a:rPr>
              <a:t> </a:t>
            </a:r>
            <a:r>
              <a:rPr lang="cs-CZ" dirty="0" err="1">
                <a:latin typeface="Comic Sans MS" panose="030F0702030302020204" pitchFamily="66" charset="0"/>
              </a:rPr>
              <a:t>Intelligences</a:t>
            </a:r>
            <a:endParaRPr lang="cs-CZ" dirty="0">
              <a:latin typeface="Comic Sans MS" panose="030F0702030302020204" pitchFamily="66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B318F8-3F27-42AA-AFCA-8A16F51B8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400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Comic Sans MS" panose="030F0702030302020204" pitchFamily="66" charset="0"/>
              </a:rPr>
              <a:t>INTELLIGENCE = A SET OF ABILITIES, TALENTS			      AND MENTAL SKILLS</a:t>
            </a:r>
            <a:endParaRPr lang="cs-CZ" sz="2400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cs-CZ" sz="2400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latin typeface="Comic Sans MS" panose="030F0702030302020204" pitchFamily="66" charset="0"/>
              </a:rPr>
              <a:t>WE ARE ALL SMART </a:t>
            </a:r>
          </a:p>
          <a:p>
            <a:pPr marL="0" indent="0">
              <a:buNone/>
            </a:pPr>
            <a:endParaRPr lang="cs-CZ" sz="2400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latin typeface="Comic Sans MS" panose="030F0702030302020204" pitchFamily="66" charset="0"/>
              </a:rPr>
              <a:t>STUDENTS LEARN BEST WHEN ENGAGED IN ACTIVITIES THAT TAKE ADVANTAGE OF THEIR STRENGTHS</a:t>
            </a:r>
          </a:p>
        </p:txBody>
      </p:sp>
    </p:spTree>
    <p:extLst>
      <p:ext uri="{BB962C8B-B14F-4D97-AF65-F5344CB8AC3E}">
        <p14:creationId xmlns:p14="http://schemas.microsoft.com/office/powerpoint/2010/main" val="1037668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249D76-3B1B-45C1-8CEE-D98A9490A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FF1C54-62F9-4212-95C8-24E32A648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009531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grpSp>
        <p:nvGrpSpPr>
          <p:cNvPr id="4" name="Galerie obrázků">
            <a:extLst>
              <a:ext uri="{FF2B5EF4-FFF2-40B4-BE49-F238E27FC236}">
                <a16:creationId xmlns:a16="http://schemas.microsoft.com/office/drawing/2014/main" id="{495EAE4F-9072-444A-8E75-E749BDC268C0}"/>
              </a:ext>
            </a:extLst>
          </p:cNvPr>
          <p:cNvGrpSpPr/>
          <p:nvPr/>
        </p:nvGrpSpPr>
        <p:grpSpPr>
          <a:xfrm>
            <a:off x="1609" y="116630"/>
            <a:ext cx="12200614" cy="6204712"/>
            <a:chOff x="0" y="-1"/>
            <a:chExt cx="17356350" cy="8497154"/>
          </a:xfrm>
        </p:grpSpPr>
        <p:pic>
          <p:nvPicPr>
            <p:cNvPr id="5" name="Snímek obrazovky 2019-06-16 v 16.05.03.png" descr="Snímek obrazovky 2019-06-16 v 16.05.03.png">
              <a:extLst>
                <a:ext uri="{FF2B5EF4-FFF2-40B4-BE49-F238E27FC236}">
                  <a16:creationId xmlns:a16="http://schemas.microsoft.com/office/drawing/2014/main" id="{761A6D08-F1C0-42FB-8D6D-2F20BD071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t="702" b="702"/>
            <a:stretch>
              <a:fillRect/>
            </a:stretch>
          </p:blipFill>
          <p:spPr>
            <a:xfrm>
              <a:off x="0" y="-1"/>
              <a:ext cx="13005784" cy="76911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www.lauracandler.com">
              <a:extLst>
                <a:ext uri="{FF2B5EF4-FFF2-40B4-BE49-F238E27FC236}">
                  <a16:creationId xmlns:a16="http://schemas.microsoft.com/office/drawing/2014/main" id="{D8B40284-582C-4491-905A-F8C27C5CFDD5}"/>
                </a:ext>
              </a:extLst>
            </p:cNvPr>
            <p:cNvSpPr txBox="1"/>
            <p:nvPr/>
          </p:nvSpPr>
          <p:spPr>
            <a:xfrm>
              <a:off x="4350567" y="7864918"/>
              <a:ext cx="13005783" cy="6322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spAutoFit/>
            </a:bodyPr>
            <a:lstStyle>
              <a:lvl1pPr>
                <a:defRPr sz="2000" b="1"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latin typeface="+mj-lt"/>
                  <a:ea typeface="+mj-ea"/>
                  <a:cs typeface="+mj-cs"/>
                  <a:sym typeface="Helvetica Neue"/>
                  <a:hlinkClick r:id="rId4"/>
                </a:defRPr>
              </a:lvl1pPr>
            </a:lstStyle>
            <a:p>
              <a:r>
                <a:rPr dirty="0">
                  <a:hlinkClick r:id="rId4"/>
                </a:rPr>
                <a:t>www.lauracandler.com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6807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" name="Tabulka"/>
          <p:cNvGraphicFramePr/>
          <p:nvPr>
            <p:extLst>
              <p:ext uri="{D42A27DB-BD31-4B8C-83A1-F6EECF244321}">
                <p14:modId xmlns:p14="http://schemas.microsoft.com/office/powerpoint/2010/main" val="4132415218"/>
              </p:ext>
            </p:extLst>
          </p:nvPr>
        </p:nvGraphicFramePr>
        <p:xfrm>
          <a:off x="20411" y="-112948"/>
          <a:ext cx="9077006" cy="3567952"/>
        </p:xfrm>
        <a:graphic>
          <a:graphicData uri="http://schemas.openxmlformats.org/drawingml/2006/table">
            <a:tbl>
              <a:tblPr firstRow="1"/>
              <a:tblGrid>
                <a:gridCol w="2288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2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27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27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7464">
                <a:tc>
                  <a:txBody>
                    <a:bodyPr/>
                    <a:lstStyle/>
                    <a:p>
                      <a:pPr algn="l" defTabSz="720090">
                        <a:tabLst>
                          <a:tab pos="558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solidFill>
                            <a:srgbClr val="353535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WORD SMART</a:t>
                      </a:r>
                      <a:r>
                        <a:rPr lang="cs-CZ" sz="1800" dirty="0">
                          <a:solidFill>
                            <a:srgbClr val="353535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    </a:t>
                      </a:r>
                      <a:endParaRPr sz="1800" dirty="0">
                        <a:solidFill>
                          <a:srgbClr val="35353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35719" marR="35719" marT="35719" marB="35719" anchor="ctr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LOGIC SMART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PICTURE SMART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BODY SMART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0488">
                <a:tc>
                  <a:txBody>
                    <a:bodyPr/>
                    <a:lstStyle/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Word games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Reading games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Writing games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Storytelling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Show and tell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Role-play 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D5D5D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Word puzzles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Reading puzzles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Logical problem solving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Error recognition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3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600" dirty="0"/>
                        <a:t>Grammar categorizing activities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Brain teasers</a:t>
                      </a:r>
                    </a:p>
                  </a:txBody>
                  <a:tcPr marL="35719" marR="35719" marT="35719" marB="35719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Shape puzzles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Mind maps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Drawing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Visualizations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Diagrams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Drawing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lang="cs-CZ" sz="1800" dirty="0"/>
                        <a:t>V</a:t>
                      </a:r>
                      <a:r>
                        <a:rPr sz="1800" dirty="0" err="1"/>
                        <a:t>ideos</a:t>
                      </a:r>
                      <a:r>
                        <a:rPr sz="1800" dirty="0"/>
                        <a:t>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Flashcards,  photos</a:t>
                      </a:r>
                    </a:p>
                  </a:txBody>
                  <a:tcPr marL="35719" marR="35719" marT="35719" marB="35719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TPR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Craftwork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Dancing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Physical activities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Action rhymes, songs, games </a:t>
                      </a:r>
                    </a:p>
                  </a:txBody>
                  <a:tcPr marL="35719" marR="35719" marT="35719" marB="35719" anchor="ctr" horzOverflow="overflow">
                    <a:lnR w="12700">
                      <a:solidFill>
                        <a:srgbClr val="5D5D5D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8" name="Tabulka"/>
          <p:cNvGraphicFramePr/>
          <p:nvPr>
            <p:extLst>
              <p:ext uri="{D42A27DB-BD31-4B8C-83A1-F6EECF244321}">
                <p14:modId xmlns:p14="http://schemas.microsoft.com/office/powerpoint/2010/main" val="2623385716"/>
              </p:ext>
            </p:extLst>
          </p:nvPr>
        </p:nvGraphicFramePr>
        <p:xfrm>
          <a:off x="35496" y="3529669"/>
          <a:ext cx="9071998" cy="3328331"/>
        </p:xfrm>
        <a:graphic>
          <a:graphicData uri="http://schemas.openxmlformats.org/drawingml/2006/table">
            <a:tbl>
              <a:tblPr firstRow="1"/>
              <a:tblGrid>
                <a:gridCol w="22687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7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77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77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1299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MUSIC SMART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PEOPLE SMART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SELF SMART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NATURE SMART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7032">
                <a:tc>
                  <a:txBody>
                    <a:bodyPr/>
                    <a:lstStyle/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Songs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Action rhymes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Chants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Reading out loud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5D5D5D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720090">
                        <a:spcBef>
                          <a:spcPts val="600"/>
                        </a:spcBef>
                        <a:defRPr sz="26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Pair work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6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Group work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6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Brainstorming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6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Peer teaching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6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Dialogues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6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Interviews surveys</a:t>
                      </a:r>
                    </a:p>
                  </a:txBody>
                  <a:tcPr marL="35719" marR="35719" marT="35719" marB="35719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Learning diaries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Creative writing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Project work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Personal goal- setting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/>
                        <a:t>Sharing personal experience</a:t>
                      </a:r>
                    </a:p>
                  </a:txBody>
                  <a:tcPr marL="35719" marR="35719" marT="35719" marB="35719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Patterns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Classifying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Sorting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Nature projects </a:t>
                      </a:r>
                    </a:p>
                    <a:p>
                      <a:pPr algn="l" defTabSz="720090">
                        <a:spcBef>
                          <a:spcPts val="600"/>
                        </a:spcBef>
                        <a:defRPr sz="25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sz="1800" dirty="0"/>
                        <a:t>Animal and plant life</a:t>
                      </a:r>
                    </a:p>
                  </a:txBody>
                  <a:tcPr marL="35719" marR="35719" marT="35719" marB="35719" anchor="ctr" horzOverflow="overflow">
                    <a:lnR w="12700">
                      <a:solidFill>
                        <a:srgbClr val="5D5D5D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BAA201-B1AF-460C-9AF7-57F342ED8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05064"/>
          </a:xfrm>
        </p:spPr>
        <p:txBody>
          <a:bodyPr/>
          <a:lstStyle/>
          <a:p>
            <a:pPr marL="426719" indent="-426719" defTabSz="560831">
              <a:spcBef>
                <a:spcPts val="4000"/>
              </a:spcBef>
              <a:buSzPct val="50000"/>
              <a:buBlip>
                <a:blip r:embed="rId2"/>
              </a:buBlip>
              <a:defRPr sz="2496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US" sz="2000" dirty="0"/>
              <a:t>GREAT RESOURCE FOR ESL KIDS LESSON</a:t>
            </a:r>
          </a:p>
          <a:p>
            <a:pPr marL="426719" indent="-426719" defTabSz="560831">
              <a:spcBef>
                <a:spcPts val="4000"/>
              </a:spcBef>
              <a:buSzPct val="50000"/>
              <a:buBlip>
                <a:blip r:embed="rId2"/>
              </a:buBlip>
              <a:defRPr sz="2496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US" sz="2000" dirty="0"/>
              <a:t>CHILDREN – VISUAL LEARNERS</a:t>
            </a:r>
          </a:p>
          <a:p>
            <a:pPr marL="426719" indent="-426719" defTabSz="560831">
              <a:spcBef>
                <a:spcPts val="4000"/>
              </a:spcBef>
              <a:buSzPct val="50000"/>
              <a:buBlip>
                <a:blip r:embed="rId2"/>
              </a:buBlip>
              <a:defRPr sz="2496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US" sz="2000" dirty="0"/>
              <a:t>LOTS OF VOCABULARY RELATED GAMES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FLASHCARDS">
            <a:extLst>
              <a:ext uri="{FF2B5EF4-FFF2-40B4-BE49-F238E27FC236}">
                <a16:creationId xmlns:a16="http://schemas.microsoft.com/office/drawing/2014/main" id="{C5AAF755-C916-4753-96D6-CD3BE657E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  <a:prstGeom prst="rect">
            <a:avLst/>
          </a:prstGeom>
          <a:solidFill>
            <a:srgbClr val="F7BA01"/>
          </a:solidFill>
        </p:spPr>
        <p:txBody>
          <a:bodyPr/>
          <a:lstStyle>
            <a:lvl1pPr>
              <a:defRPr sz="5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FLASHCARDS</a:t>
            </a:r>
          </a:p>
        </p:txBody>
      </p:sp>
      <p:pic>
        <p:nvPicPr>
          <p:cNvPr id="6" name="Snímek obrazovky 2019-06-16 v 16.39.41.png" descr="Snímek obrazovky 2019-06-16 v 16.39.41.png">
            <a:extLst>
              <a:ext uri="{FF2B5EF4-FFF2-40B4-BE49-F238E27FC236}">
                <a16:creationId xmlns:a16="http://schemas.microsoft.com/office/drawing/2014/main" id="{C3D59768-C40D-40F0-BB56-E082BF639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2104" b="2104"/>
          <a:stretch>
            <a:fillRect/>
          </a:stretch>
        </p:blipFill>
        <p:spPr>
          <a:xfrm>
            <a:off x="1320826" y="3563840"/>
            <a:ext cx="3683693" cy="330124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5B5AF49-BD05-4A9C-9FDB-1F536DA1C5AD}"/>
              </a:ext>
            </a:extLst>
          </p:cNvPr>
          <p:cNvSpPr txBox="1"/>
          <p:nvPr/>
        </p:nvSpPr>
        <p:spPr>
          <a:xfrm>
            <a:off x="6516216" y="2127809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Comic Sans MS" panose="030F0702030302020204" pitchFamily="66" charset="0"/>
              </a:rPr>
              <a:t>WORD SMART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F1D6F23-B223-40C0-844B-32D829E49CDD}"/>
              </a:ext>
            </a:extLst>
          </p:cNvPr>
          <p:cNvSpPr txBox="1"/>
          <p:nvPr/>
        </p:nvSpPr>
        <p:spPr>
          <a:xfrm>
            <a:off x="5940152" y="265333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  <a:latin typeface="Comic Sans MS" panose="030F0702030302020204" pitchFamily="66" charset="0"/>
              </a:rPr>
              <a:t>PICTURE SMART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378046D-0790-4FDB-A976-B775F8C6324B}"/>
              </a:ext>
            </a:extLst>
          </p:cNvPr>
          <p:cNvSpPr txBox="1"/>
          <p:nvPr/>
        </p:nvSpPr>
        <p:spPr>
          <a:xfrm>
            <a:off x="6876256" y="3178859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7030A0"/>
                </a:solidFill>
                <a:latin typeface="Comic Sans MS" panose="030F0702030302020204" pitchFamily="66" charset="0"/>
              </a:rPr>
              <a:t>BODY SMART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6207231-ADC6-41D7-B104-3B9E5403EAC1}"/>
              </a:ext>
            </a:extLst>
          </p:cNvPr>
          <p:cNvSpPr txBox="1"/>
          <p:nvPr/>
        </p:nvSpPr>
        <p:spPr>
          <a:xfrm>
            <a:off x="5868144" y="3869015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C000"/>
                </a:solidFill>
                <a:latin typeface="Comic Sans MS" panose="030F0702030302020204" pitchFamily="66" charset="0"/>
              </a:rPr>
              <a:t>PEOPLE SMART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95F2BF8-4977-4A0F-B364-FD7320DD5C94}"/>
              </a:ext>
            </a:extLst>
          </p:cNvPr>
          <p:cNvSpPr txBox="1"/>
          <p:nvPr/>
        </p:nvSpPr>
        <p:spPr>
          <a:xfrm>
            <a:off x="6732240" y="4559171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5050"/>
                </a:solidFill>
                <a:latin typeface="Comic Sans MS" panose="030F0702030302020204" pitchFamily="66" charset="0"/>
              </a:rPr>
              <a:t>SELF SMART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85DCEBC-6FE6-47B6-8FDD-C7363EF026B9}"/>
              </a:ext>
            </a:extLst>
          </p:cNvPr>
          <p:cNvSpPr txBox="1"/>
          <p:nvPr/>
        </p:nvSpPr>
        <p:spPr>
          <a:xfrm>
            <a:off x="5555415" y="499755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F0"/>
                </a:solidFill>
                <a:latin typeface="Comic Sans MS" panose="030F0702030302020204" pitchFamily="66" charset="0"/>
              </a:rPr>
              <a:t>LOGIC SMART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3928070-BB61-46A2-89FB-4E1222AA390B}"/>
              </a:ext>
            </a:extLst>
          </p:cNvPr>
          <p:cNvSpPr txBox="1"/>
          <p:nvPr/>
        </p:nvSpPr>
        <p:spPr>
          <a:xfrm>
            <a:off x="6732240" y="566124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MUSIC SMART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0AAE2FC-12DC-419C-8D1D-296FB40F3604}"/>
              </a:ext>
            </a:extLst>
          </p:cNvPr>
          <p:cNvSpPr txBox="1"/>
          <p:nvPr/>
        </p:nvSpPr>
        <p:spPr>
          <a:xfrm>
            <a:off x="5868144" y="630932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748F52"/>
                </a:solidFill>
                <a:latin typeface="Comic Sans MS" panose="030F0702030302020204" pitchFamily="66" charset="0"/>
              </a:rPr>
              <a:t>NATURE SMART</a:t>
            </a:r>
          </a:p>
        </p:txBody>
      </p:sp>
    </p:spTree>
    <p:extLst>
      <p:ext uri="{BB962C8B-B14F-4D97-AF65-F5344CB8AC3E}">
        <p14:creationId xmlns:p14="http://schemas.microsoft.com/office/powerpoint/2010/main" val="112364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FB12DC-1E62-48A2-B165-56F4834BB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60648"/>
            <a:ext cx="91440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latin typeface="Comic Sans MS" panose="030F0702030302020204" pitchFamily="66" charset="0"/>
              </a:rPr>
              <a:t>DRILLING/ CIRCLE DRILLING  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latin typeface="Comic Sans MS" panose="030F0702030302020204" pitchFamily="66" charset="0"/>
              </a:rPr>
              <a:t>DRAWING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latin typeface="Comic Sans MS" panose="030F0702030302020204" pitchFamily="66" charset="0"/>
              </a:rPr>
              <a:t>NOUGHTS AND CROSSES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latin typeface="Comic Sans MS" panose="030F0702030302020204" pitchFamily="66" charset="0"/>
              </a:rPr>
              <a:t>SORTING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latin typeface="Comic Sans MS" panose="030F0702030302020204" pitchFamily="66" charset="0"/>
              </a:rPr>
              <a:t>MIMING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latin typeface="Comic Sans MS" panose="030F0702030302020204" pitchFamily="66" charset="0"/>
              </a:rPr>
              <a:t>FLASHCARDS SENTENCES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2400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cs-CZ" sz="2400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cs-CZ" sz="2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Snímek obrazovky 2019-06-22 v 16.06.52.png" descr="Snímek obrazovky 2019-06-22 v 16.06.52.png">
            <a:extLst>
              <a:ext uri="{FF2B5EF4-FFF2-40B4-BE49-F238E27FC236}">
                <a16:creationId xmlns:a16="http://schemas.microsoft.com/office/drawing/2014/main" id="{4060509D-43AA-409C-B85F-A8C0940B7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0" r="1750"/>
          <a:stretch>
            <a:fillRect/>
          </a:stretch>
        </p:blipFill>
        <p:spPr>
          <a:xfrm>
            <a:off x="5076056" y="0"/>
            <a:ext cx="4067944" cy="1988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Snímek obrazovky 2019-06-22 v 16.20.43.png" descr="Snímek obrazovky 2019-06-22 v 16.20.43.png">
            <a:extLst>
              <a:ext uri="{FF2B5EF4-FFF2-40B4-BE49-F238E27FC236}">
                <a16:creationId xmlns:a16="http://schemas.microsoft.com/office/drawing/2014/main" id="{22742E12-9091-4AB3-9A7D-B6BB33253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00" r="99"/>
          <a:stretch>
            <a:fillRect/>
          </a:stretch>
        </p:blipFill>
        <p:spPr>
          <a:xfrm>
            <a:off x="6516217" y="2132540"/>
            <a:ext cx="2527141" cy="3528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Snímek obrazovky 2019-06-18 v 15.08.03.png" descr="Snímek obrazovky 2019-06-18 v 15.08.03.png">
            <a:extLst>
              <a:ext uri="{FF2B5EF4-FFF2-40B4-BE49-F238E27FC236}">
                <a16:creationId xmlns:a16="http://schemas.microsoft.com/office/drawing/2014/main" id="{BA667D6A-3E49-443B-A68B-D1365159DE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 t="2180" b="2179"/>
          <a:stretch>
            <a:fillRect/>
          </a:stretch>
        </p:blipFill>
        <p:spPr>
          <a:xfrm>
            <a:off x="341062" y="3006521"/>
            <a:ext cx="5855509" cy="28492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4215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24DD42-F321-48BE-B64E-08AD6BBA5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106C4E-075B-4B63-ABE2-24D388F44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AA pres text.jpg" descr="AA pres text.jpg">
            <a:extLst>
              <a:ext uri="{FF2B5EF4-FFF2-40B4-BE49-F238E27FC236}">
                <a16:creationId xmlns:a16="http://schemas.microsoft.com/office/drawing/2014/main" id="{3D7C70D9-8133-41A5-8EDC-62E081420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l="1701" r="1701"/>
          <a:stretch>
            <a:fillRect/>
          </a:stretch>
        </p:blipFill>
        <p:spPr>
          <a:xfrm>
            <a:off x="16525" y="7864"/>
            <a:ext cx="9127475" cy="579559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230283784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15195</TotalTime>
  <Words>1226</Words>
  <Application>Microsoft Office PowerPoint</Application>
  <PresentationFormat>Předvádění na obrazovce (4:3)</PresentationFormat>
  <Paragraphs>281</Paragraphs>
  <Slides>26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2" baseType="lpstr">
      <vt:lpstr>Arial</vt:lpstr>
      <vt:lpstr>Arial Rounded MT Bold</vt:lpstr>
      <vt:lpstr>Calibri</vt:lpstr>
      <vt:lpstr>Comic Sans MS</vt:lpstr>
      <vt:lpstr>Wingdings</vt:lpstr>
      <vt:lpstr>Motív Office</vt:lpstr>
      <vt:lpstr>Prezentace aplikace PowerPoint</vt:lpstr>
      <vt:lpstr>Prezentace aplikace PowerPoint</vt:lpstr>
      <vt:lpstr>Prezentace aplikace PowerPoint</vt:lpstr>
      <vt:lpstr>Howard Gardner´s Theory of Multiple Intelligences</vt:lpstr>
      <vt:lpstr> </vt:lpstr>
      <vt:lpstr>Prezentace aplikace PowerPoint</vt:lpstr>
      <vt:lpstr>FLASHCARDS</vt:lpstr>
      <vt:lpstr>Prezentace aplikace PowerPoint</vt:lpstr>
      <vt:lpstr> </vt:lpstr>
      <vt:lpstr>MORE PRACTICE</vt:lpstr>
      <vt:lpstr>Underline some words</vt:lpstr>
      <vt:lpstr> </vt:lpstr>
      <vt:lpstr> </vt:lpstr>
      <vt:lpstr> </vt:lpstr>
      <vt:lpstr>Learning Grammar through Songs</vt:lpstr>
      <vt:lpstr>   </vt:lpstr>
      <vt:lpstr> </vt:lpstr>
      <vt:lpstr> </vt:lpstr>
      <vt:lpstr>DIFFERENT APPROACH</vt:lpstr>
      <vt:lpstr>COOTIE CATCHER</vt:lpstr>
      <vt:lpstr> </vt:lpstr>
      <vt:lpstr>FIND SOMEONE WHO…</vt:lpstr>
      <vt:lpstr> </vt:lpstr>
      <vt:lpstr>  </vt:lpstr>
      <vt:lpstr>REFERENCES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judit</dc:creator>
  <cp:lastModifiedBy>Zuzana Pohlová</cp:lastModifiedBy>
  <cp:revision>1218</cp:revision>
  <cp:lastPrinted>2019-02-20T15:17:31Z</cp:lastPrinted>
  <dcterms:created xsi:type="dcterms:W3CDTF">2016-09-04T14:46:10Z</dcterms:created>
  <dcterms:modified xsi:type="dcterms:W3CDTF">2019-10-23T11:07:25Z</dcterms:modified>
</cp:coreProperties>
</file>