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7"/>
  </p:notesMasterIdLst>
  <p:handoutMasterIdLst>
    <p:handoutMasterId r:id="rId28"/>
  </p:handoutMasterIdLst>
  <p:sldIdLst>
    <p:sldId id="256" r:id="rId2"/>
    <p:sldId id="471" r:id="rId3"/>
    <p:sldId id="260" r:id="rId4"/>
    <p:sldId id="258" r:id="rId5"/>
    <p:sldId id="257" r:id="rId6"/>
    <p:sldId id="265" r:id="rId7"/>
    <p:sldId id="266" r:id="rId8"/>
    <p:sldId id="267" r:id="rId9"/>
    <p:sldId id="268" r:id="rId10"/>
    <p:sldId id="473" r:id="rId11"/>
    <p:sldId id="477" r:id="rId12"/>
    <p:sldId id="472" r:id="rId13"/>
    <p:sldId id="275" r:id="rId14"/>
    <p:sldId id="468" r:id="rId15"/>
    <p:sldId id="469" r:id="rId16"/>
    <p:sldId id="270" r:id="rId17"/>
    <p:sldId id="271" r:id="rId18"/>
    <p:sldId id="478" r:id="rId19"/>
    <p:sldId id="261" r:id="rId20"/>
    <p:sldId id="273" r:id="rId21"/>
    <p:sldId id="475" r:id="rId22"/>
    <p:sldId id="479" r:id="rId23"/>
    <p:sldId id="470" r:id="rId24"/>
    <p:sldId id="263" r:id="rId25"/>
    <p:sldId id="467" r:id="rId26"/>
  </p:sldIdLst>
  <p:sldSz cx="9144000" cy="6858000" type="screen4x3"/>
  <p:notesSz cx="6669088" cy="9928225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5" userDrawn="1">
          <p15:clr>
            <a:srgbClr val="A4A3A4"/>
          </p15:clr>
        </p15:guide>
        <p15:guide id="2" pos="2147" userDrawn="1">
          <p15:clr>
            <a:srgbClr val="A4A3A4"/>
          </p15:clr>
        </p15:guide>
        <p15:guide id="3" orient="horz" pos="3142" userDrawn="1">
          <p15:clr>
            <a:srgbClr val="A4A3A4"/>
          </p15:clr>
        </p15:guide>
        <p15:guide id="4" pos="2089" userDrawn="1">
          <p15:clr>
            <a:srgbClr val="A4A3A4"/>
          </p15:clr>
        </p15:guide>
        <p15:guide id="5" orient="horz" pos="2911" userDrawn="1">
          <p15:clr>
            <a:srgbClr val="A4A3A4"/>
          </p15:clr>
        </p15:guide>
        <p15:guide id="6" orient="horz" pos="3128" userDrawn="1">
          <p15:clr>
            <a:srgbClr val="A4A3A4"/>
          </p15:clr>
        </p15:guide>
        <p15:guide id="7" pos="2160" userDrawn="1">
          <p15:clr>
            <a:srgbClr val="A4A3A4"/>
          </p15:clr>
        </p15:guide>
        <p15:guide id="8" pos="210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ka Sekerková" initials="DS" lastIdx="15" clrIdx="0">
    <p:extLst>
      <p:ext uri="{19B8F6BF-5375-455C-9EA6-DF929625EA0E}">
        <p15:presenceInfo xmlns:p15="http://schemas.microsoft.com/office/powerpoint/2012/main" userId="Danka Sekerk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7A70"/>
    <a:srgbClr val="FF5050"/>
    <a:srgbClr val="00FFFF"/>
    <a:srgbClr val="66FF66"/>
    <a:srgbClr val="FF6699"/>
    <a:srgbClr val="748F52"/>
    <a:srgbClr val="A86B36"/>
    <a:srgbClr val="485832"/>
    <a:srgbClr val="3C4A2A"/>
    <a:srgbClr val="C8D6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Světlý sty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75" autoAdjust="0"/>
    <p:restoredTop sz="90957" autoAdjust="0"/>
  </p:normalViewPr>
  <p:slideViewPr>
    <p:cSldViewPr>
      <p:cViewPr varScale="1">
        <p:scale>
          <a:sx n="100" d="100"/>
          <a:sy n="100" d="100"/>
        </p:scale>
        <p:origin x="124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2342" y="-82"/>
      </p:cViewPr>
      <p:guideLst>
        <p:guide orient="horz" pos="2925"/>
        <p:guide pos="2147"/>
        <p:guide orient="horz" pos="3142"/>
        <p:guide pos="2089"/>
        <p:guide orient="horz" pos="2911"/>
        <p:guide orient="horz" pos="3128"/>
        <p:guide pos="2160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FCCD6-7EF9-460A-A152-818A4CB31A7E}" type="datetimeFigureOut">
              <a:rPr lang="sk-SK" smtClean="0"/>
              <a:pPr/>
              <a:t>14. 11. 2019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9430092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777607" y="9430092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E8707B-EA5E-45C4-B536-5D9E505A21F3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4A01D-7943-4941-966B-79E43106345C}" type="datetimeFigureOut">
              <a:rPr lang="sk-SK" smtClean="0"/>
              <a:pPr/>
              <a:t>14. 11. 2019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66909" y="4715909"/>
            <a:ext cx="533527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777607" y="9430092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96E926-0F0C-41EE-BBF2-6AF28E300236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6E926-0F0C-41EE-BBF2-6AF28E300236}" type="slidenum">
              <a:rPr lang="sk-SK" smtClean="0"/>
              <a:pPr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68208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MY </a:t>
            </a:r>
            <a:r>
              <a:rPr lang="cs-CZ" dirty="0" err="1"/>
              <a:t>tips</a:t>
            </a:r>
            <a:r>
              <a:rPr lang="cs-CZ" dirty="0"/>
              <a:t> -……, these are </a:t>
            </a:r>
            <a:r>
              <a:rPr lang="cs-CZ" dirty="0" err="1"/>
              <a:t>tips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age</a:t>
            </a:r>
            <a:r>
              <a:rPr lang="cs-CZ" dirty="0"/>
              <a:t> </a:t>
            </a:r>
            <a:r>
              <a:rPr lang="cs-CZ" dirty="0" err="1"/>
              <a:t>groups</a:t>
            </a:r>
            <a:r>
              <a:rPr lang="cs-CZ" dirty="0"/>
              <a:t>, but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teenagers</a:t>
            </a:r>
            <a:r>
              <a:rPr lang="cs-CZ" dirty="0"/>
              <a:t> these are </a:t>
            </a:r>
            <a:r>
              <a:rPr lang="cs-CZ" dirty="0" err="1"/>
              <a:t>even</a:t>
            </a:r>
            <a:r>
              <a:rPr lang="cs-CZ" dirty="0"/>
              <a:t> more </a:t>
            </a:r>
            <a:r>
              <a:rPr lang="cs-CZ" dirty="0" err="1"/>
              <a:t>inportant</a:t>
            </a:r>
            <a:r>
              <a:rPr lang="cs-CZ" dirty="0"/>
              <a:t>,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why</a:t>
            </a:r>
            <a:r>
              <a:rPr lang="cs-CZ" dirty="0"/>
              <a:t> I </a:t>
            </a:r>
            <a:r>
              <a:rPr lang="cs-CZ" dirty="0" err="1"/>
              <a:t>picked</a:t>
            </a:r>
            <a:r>
              <a:rPr lang="cs-CZ" dirty="0"/>
              <a:t> </a:t>
            </a:r>
            <a:r>
              <a:rPr lang="cs-CZ" dirty="0" err="1"/>
              <a:t>them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6E926-0F0C-41EE-BBF2-6AF28E300236}" type="slidenum">
              <a:rPr lang="sk-SK" smtClean="0"/>
              <a:pPr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73459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14. 11. 2019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14. 11. 2019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14. 11. 2019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14. 11. 2019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2CF304C-03AD-4864-BB52-F161FF4408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59" y="5729580"/>
            <a:ext cx="1214089" cy="9588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14. 11. 2019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14. 11. 2019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14. 11. 2019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14. 11. 2019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14. 11. 2019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14. 11. 2019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B77-5501-48EF-BEC9-4B66B2C27C94}" type="datetimeFigureOut">
              <a:rPr lang="sk-SK" smtClean="0"/>
              <a:pPr/>
              <a:t>14. 11. 2019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F2B77-5501-48EF-BEC9-4B66B2C27C94}" type="datetimeFigureOut">
              <a:rPr lang="sk-SK" smtClean="0"/>
              <a:pPr/>
              <a:t>14. 11. 2019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C68AD-CC22-4D86-8D26-A0E3344568EC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goldstarteachers.com/secret-teaching-chinese-teenagers/" TargetMode="External"/><Relationship Id="rId2" Type="http://schemas.openxmlformats.org/officeDocument/2006/relationships/hyperlink" Target="http://www.teachingenglish.org.uk/blogs/vicky-saumell/what-are-your-top-5-tips-teaching-teenagers-vicky-saumel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eachingenglish.org.uk/" TargetMode="External"/><Relationship Id="rId5" Type="http://schemas.openxmlformats.org/officeDocument/2006/relationships/hyperlink" Target="https://www.english.com/blog/" TargetMode="External"/><Relationship Id="rId4" Type="http://schemas.openxmlformats.org/officeDocument/2006/relationships/hyperlink" Target="https://www.tefllemon.com/warmers-for-teens-and-adults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FB64AF-DEDF-4D0D-B8AD-A3F5AE0EBD5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cs-CZ" sz="4000" dirty="0">
                <a:latin typeface="Calibri" panose="020F0502020204030204" pitchFamily="34" charset="0"/>
                <a:cs typeface="Calibri" panose="020F0502020204030204" pitchFamily="34" charset="0"/>
              </a:rPr>
              <a:t>TEACHING TEENAGERS</a:t>
            </a:r>
            <a:br>
              <a:rPr lang="cs-CZ" sz="4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If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being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a teenager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hard,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teaching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them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harder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cs-CZ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8D9421-B535-40A4-AE93-797617DB7B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 descr="Obsah obrázku osoba, interiér, vsedě, budova&#10;&#10;Popis byl vytvořen automaticky">
            <a:extLst>
              <a:ext uri="{FF2B5EF4-FFF2-40B4-BE49-F238E27FC236}">
                <a16:creationId xmlns:a16="http://schemas.microsoft.com/office/drawing/2014/main" id="{99C97433-8DD9-4270-A600-AD1E7A9A2D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66304"/>
            <a:ext cx="8229600" cy="424686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FC3F5E6-98D7-4186-9D41-4EB4FD61A63D}"/>
              </a:ext>
            </a:extLst>
          </p:cNvPr>
          <p:cNvSpPr txBox="1"/>
          <p:nvPr/>
        </p:nvSpPr>
        <p:spPr>
          <a:xfrm flipH="1">
            <a:off x="5148064" y="6114285"/>
            <a:ext cx="4202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by Mgr. Zuzana Pohlová</a:t>
            </a:r>
          </a:p>
        </p:txBody>
      </p:sp>
    </p:spTree>
    <p:extLst>
      <p:ext uri="{BB962C8B-B14F-4D97-AF65-F5344CB8AC3E}">
        <p14:creationId xmlns:p14="http://schemas.microsoft.com/office/powerpoint/2010/main" val="3901768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FB19B4-8A52-4094-9A9A-6398F6C80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2086"/>
            <a:ext cx="8229600" cy="1143000"/>
          </a:xfrm>
          <a:solidFill>
            <a:srgbClr val="F67A70"/>
          </a:solidFill>
        </p:spPr>
        <p:txBody>
          <a:bodyPr>
            <a:normAutofit fontScale="90000"/>
          </a:bodyPr>
          <a:lstStyle/>
          <a:p>
            <a:r>
              <a:rPr lang="cs-CZ" dirty="0"/>
              <a:t>VOX POP VIDEO</a:t>
            </a:r>
            <a:br>
              <a:rPr lang="cs-CZ" dirty="0"/>
            </a:br>
            <a:r>
              <a:rPr lang="cs-CZ" sz="3200" dirty="0"/>
              <a:t>“</a:t>
            </a:r>
            <a:r>
              <a:rPr lang="cs-CZ" sz="3200" dirty="0" err="1"/>
              <a:t>What</a:t>
            </a:r>
            <a:r>
              <a:rPr lang="cs-CZ" sz="3200" dirty="0"/>
              <a:t> are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rules</a:t>
            </a:r>
            <a:r>
              <a:rPr lang="cs-CZ" sz="3200" dirty="0"/>
              <a:t> </a:t>
            </a:r>
            <a:r>
              <a:rPr lang="cs-CZ" sz="3200" dirty="0" err="1"/>
              <a:t>for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kids</a:t>
            </a:r>
            <a:r>
              <a:rPr lang="cs-CZ" sz="3200" dirty="0"/>
              <a:t> </a:t>
            </a:r>
            <a:r>
              <a:rPr lang="cs-CZ" sz="3200" dirty="0" err="1"/>
              <a:t>you</a:t>
            </a:r>
            <a:r>
              <a:rPr lang="cs-CZ" sz="3200" dirty="0"/>
              <a:t> </a:t>
            </a:r>
            <a:r>
              <a:rPr lang="cs-CZ" sz="3200" dirty="0" err="1"/>
              <a:t>look</a:t>
            </a:r>
            <a:r>
              <a:rPr lang="cs-CZ" sz="3200" dirty="0"/>
              <a:t> </a:t>
            </a:r>
            <a:r>
              <a:rPr lang="cs-CZ" sz="3200" dirty="0" err="1"/>
              <a:t>after</a:t>
            </a:r>
            <a:r>
              <a:rPr lang="cs-CZ" sz="3200" dirty="0"/>
              <a:t>?“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D09B60-3C48-4C62-9EE8-25E9446A9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WW2_5.2_video vox pop">
            <a:hlinkClick r:id="" action="ppaction://media"/>
            <a:extLst>
              <a:ext uri="{FF2B5EF4-FFF2-40B4-BE49-F238E27FC236}">
                <a16:creationId xmlns:a16="http://schemas.microsoft.com/office/drawing/2014/main" id="{C0875483-BBDA-44DD-8C55-800D1D6F30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462086"/>
            <a:ext cx="8229600" cy="434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8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14DB48-DFC4-4D2C-986B-D7B17E4C8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B48DA5-DB73-4328-8F90-0E3D8E0111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21DF56A-7626-48F8-A787-EF25C580A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77029"/>
            <a:ext cx="3783534" cy="79068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E98F523-7060-4E8D-A018-46B2174AA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82285"/>
            <a:ext cx="3783534" cy="80973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D84743C-EBCB-4D90-AD88-007700CEB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40298"/>
            <a:ext cx="3783533" cy="79068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7623C92-06E9-4D43-AE65-38C093E609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1706151"/>
            <a:ext cx="3783533" cy="80663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E9D4F3A-12A9-4419-B6B0-4481A9D844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701633"/>
            <a:ext cx="3783533" cy="77163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0DCE9C36-85C5-4557-8B1C-972230E1C6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2714647"/>
            <a:ext cx="3783533" cy="71435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97A76B7-F8AE-4FEC-9AA0-FA68DEC7E8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863181"/>
            <a:ext cx="3783533" cy="781159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574D1033-CD7C-4C6F-8444-04B76A66BD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3858417"/>
            <a:ext cx="3783533" cy="790685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5CAD11A5-EC63-45EA-BFAC-10DF12F4CA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326" y="5034256"/>
            <a:ext cx="3783533" cy="754793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AC44D507-8740-413E-8CC6-B112C6D0A31B}"/>
              </a:ext>
            </a:extLst>
          </p:cNvPr>
          <p:cNvSpPr txBox="1"/>
          <p:nvPr/>
        </p:nvSpPr>
        <p:spPr>
          <a:xfrm rot="19739341" flipH="1">
            <a:off x="1782756" y="2344303"/>
            <a:ext cx="5189959" cy="86177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ROCK, SCISSORS, PAPER</a:t>
            </a:r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122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02426B-88F8-4EEB-AC08-A517F389E0D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cs-CZ" dirty="0"/>
              <a:t>PLAY GAMES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66DDDF-67D8-435B-8DF5-27AE86FE5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THE LAST MAN STANDING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36C1171-8D3A-4715-AEFD-8CCA5DBF7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2348880"/>
            <a:ext cx="5266928" cy="327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47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2FAB40-4ECF-47C9-93B7-B18F5351B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06513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CIRCLE STORY</a:t>
            </a:r>
          </a:p>
          <a:p>
            <a:pPr marL="0" indent="0">
              <a:buNone/>
            </a:pPr>
            <a:endParaRPr lang="cs-CZ" b="1" dirty="0">
              <a:latin typeface="Ink Free" panose="03080402000500000000" pitchFamily="66" charset="0"/>
            </a:endParaRPr>
          </a:p>
          <a:p>
            <a:pPr marL="0" indent="0">
              <a:buNone/>
            </a:pPr>
            <a:endParaRPr lang="cs-CZ" b="1" dirty="0">
              <a:latin typeface="Ink Free" panose="03080402000500000000" pitchFamily="66" charset="0"/>
            </a:endParaRPr>
          </a:p>
          <a:p>
            <a:pPr marL="0" indent="0">
              <a:buNone/>
            </a:pPr>
            <a:endParaRPr lang="cs-CZ" b="1" dirty="0">
              <a:latin typeface="Ink Free" panose="03080402000500000000" pitchFamily="66" charset="0"/>
            </a:endParaRPr>
          </a:p>
          <a:p>
            <a:pPr marL="0" indent="0">
              <a:buNone/>
            </a:pPr>
            <a:endParaRPr lang="cs-CZ" b="1" dirty="0">
              <a:latin typeface="Ink Free" panose="03080402000500000000" pitchFamily="66" charset="0"/>
            </a:endParaRPr>
          </a:p>
          <a:p>
            <a:pPr marL="0" indent="0">
              <a:buNone/>
            </a:pPr>
            <a:endParaRPr lang="cs-CZ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cs-CZ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cs-CZ" b="1" dirty="0">
              <a:latin typeface="Ink Free" panose="03080402000500000000" pitchFamily="66" charset="0"/>
            </a:endParaRPr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D7835AC0-36E5-422D-9068-01F4E931A4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08" y="1042811"/>
            <a:ext cx="4121231" cy="2578904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FFECBDE9-9B51-452B-95AD-978EF0A922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87" y="2564904"/>
            <a:ext cx="4078762" cy="257890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7F87E82-26BA-408D-96A5-2CAFB3067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84489"/>
            <a:ext cx="8229600" cy="778098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cs-CZ" sz="4000" dirty="0">
                <a:latin typeface="Calibri" panose="020F0502020204030204" pitchFamily="34" charset="0"/>
                <a:cs typeface="Calibri" panose="020F0502020204030204" pitchFamily="34" charset="0"/>
              </a:rPr>
              <a:t>PLAY GAMES</a:t>
            </a:r>
          </a:p>
        </p:txBody>
      </p:sp>
      <p:pic>
        <p:nvPicPr>
          <p:cNvPr id="19" name="Obrázek 18" descr="Obsah obrázku text&#10;&#10;Popis byl vytvořen automaticky">
            <a:extLst>
              <a:ext uri="{FF2B5EF4-FFF2-40B4-BE49-F238E27FC236}">
                <a16:creationId xmlns:a16="http://schemas.microsoft.com/office/drawing/2014/main" id="{4601D53C-8588-4D0C-AF62-B737319C02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045" y="3802759"/>
            <a:ext cx="4392535" cy="2904999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E1765E4D-F7D2-469A-986C-A34F95B60675}"/>
              </a:ext>
            </a:extLst>
          </p:cNvPr>
          <p:cNvCxnSpPr/>
          <p:nvPr/>
        </p:nvCxnSpPr>
        <p:spPr>
          <a:xfrm>
            <a:off x="1115616" y="4293096"/>
            <a:ext cx="117386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EE880931-5F8F-40B9-9D72-64F9A0A9C6FA}"/>
              </a:ext>
            </a:extLst>
          </p:cNvPr>
          <p:cNvCxnSpPr/>
          <p:nvPr/>
        </p:nvCxnSpPr>
        <p:spPr>
          <a:xfrm>
            <a:off x="6156176" y="3501008"/>
            <a:ext cx="86409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72032F6B-2A1C-4BD4-88D7-E6287CB73823}"/>
              </a:ext>
            </a:extLst>
          </p:cNvPr>
          <p:cNvCxnSpPr/>
          <p:nvPr/>
        </p:nvCxnSpPr>
        <p:spPr>
          <a:xfrm>
            <a:off x="6588224" y="6347609"/>
            <a:ext cx="86409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994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A8E422-503D-4178-B279-58810B50A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48845"/>
            <a:ext cx="8229600" cy="945490"/>
          </a:xfrm>
          <a:solidFill>
            <a:srgbClr val="00B0F0"/>
          </a:solidFill>
        </p:spPr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PLAY GAMES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A6D8920-3926-48F6-A2F1-62B8FB94B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648" y="1848470"/>
            <a:ext cx="7591764" cy="499715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0E502B2-4074-4894-B808-1D85D1246F77}"/>
              </a:ext>
            </a:extLst>
          </p:cNvPr>
          <p:cNvSpPr txBox="1"/>
          <p:nvPr/>
        </p:nvSpPr>
        <p:spPr>
          <a:xfrm>
            <a:off x="2987824" y="3244334"/>
            <a:ext cx="165618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use “</a:t>
            </a:r>
            <a:r>
              <a:rPr lang="cs-CZ" dirty="0" err="1"/>
              <a:t>fed</a:t>
            </a:r>
            <a:r>
              <a:rPr lang="cs-CZ" dirty="0"/>
              <a:t> up“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CA72675-B1D8-418E-9FFE-5855D563DC04}"/>
              </a:ext>
            </a:extLst>
          </p:cNvPr>
          <p:cNvSpPr txBox="1"/>
          <p:nvPr/>
        </p:nvSpPr>
        <p:spPr>
          <a:xfrm>
            <a:off x="6799676" y="2995057"/>
            <a:ext cx="219573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say</a:t>
            </a:r>
            <a:r>
              <a:rPr lang="cs-CZ" dirty="0"/>
              <a:t> “</a:t>
            </a:r>
            <a:r>
              <a:rPr lang="cs-CZ" dirty="0" err="1"/>
              <a:t>You´re</a:t>
            </a:r>
            <a:r>
              <a:rPr lang="cs-CZ" dirty="0"/>
              <a:t> </a:t>
            </a:r>
            <a:r>
              <a:rPr lang="cs-CZ" dirty="0" err="1"/>
              <a:t>kidding</a:t>
            </a:r>
            <a:r>
              <a:rPr lang="cs-CZ" dirty="0"/>
              <a:t>, </a:t>
            </a:r>
            <a:r>
              <a:rPr lang="cs-CZ" dirty="0" err="1"/>
              <a:t>right</a:t>
            </a:r>
            <a:r>
              <a:rPr lang="cs-CZ" dirty="0"/>
              <a:t>?“ </a:t>
            </a:r>
            <a:r>
              <a:rPr lang="cs-CZ" dirty="0" err="1"/>
              <a:t>several</a:t>
            </a:r>
            <a:r>
              <a:rPr lang="cs-CZ" dirty="0"/>
              <a:t> </a:t>
            </a:r>
            <a:r>
              <a:rPr lang="cs-CZ" dirty="0" err="1"/>
              <a:t>times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161A56E-7C49-49EF-950F-7FBB2A1D7787}"/>
              </a:ext>
            </a:extLst>
          </p:cNvPr>
          <p:cNvSpPr txBox="1"/>
          <p:nvPr/>
        </p:nvSpPr>
        <p:spPr>
          <a:xfrm>
            <a:off x="3111298" y="4023880"/>
            <a:ext cx="208823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use </a:t>
            </a:r>
            <a:r>
              <a:rPr lang="cs-CZ" dirty="0" err="1"/>
              <a:t>always</a:t>
            </a:r>
            <a:r>
              <a:rPr lang="cs-CZ" dirty="0"/>
              <a:t> + </a:t>
            </a:r>
            <a:r>
              <a:rPr lang="cs-CZ" dirty="0" err="1"/>
              <a:t>present</a:t>
            </a:r>
            <a:r>
              <a:rPr lang="cs-CZ" dirty="0"/>
              <a:t> </a:t>
            </a:r>
            <a:r>
              <a:rPr lang="cs-CZ" dirty="0" err="1"/>
              <a:t>cont</a:t>
            </a:r>
            <a:r>
              <a:rPr lang="cs-CZ" dirty="0"/>
              <a:t>. tense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387F5DA-C8B4-48BD-AC62-E25DCC9CC8C3}"/>
              </a:ext>
            </a:extLst>
          </p:cNvPr>
          <p:cNvSpPr txBox="1"/>
          <p:nvPr/>
        </p:nvSpPr>
        <p:spPr>
          <a:xfrm>
            <a:off x="611560" y="992584"/>
            <a:ext cx="705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3200" dirty="0"/>
              <a:t>GUESS MY INSTRUCTIONS</a:t>
            </a:r>
          </a:p>
        </p:txBody>
      </p:sp>
    </p:spTree>
    <p:extLst>
      <p:ext uri="{BB962C8B-B14F-4D97-AF65-F5344CB8AC3E}">
        <p14:creationId xmlns:p14="http://schemas.microsoft.com/office/powerpoint/2010/main" val="79787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6A95AC-A911-4F6B-83BB-7790798FE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133826D0-9C60-4A54-AFFF-5B62EE8F5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83C71FA-8DC0-4154-A7CB-C13AD7B6B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-121704"/>
            <a:ext cx="6408712" cy="71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38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5415FD-0B29-4212-885D-DC0A9A4AE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4036"/>
            <a:ext cx="8229600" cy="856692"/>
          </a:xfrm>
          <a:solidFill>
            <a:srgbClr val="00FFFF"/>
          </a:solidFill>
        </p:spPr>
        <p:txBody>
          <a:bodyPr>
            <a:normAutofit/>
          </a:bodyPr>
          <a:lstStyle/>
          <a:p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MAKE IT INTERESTING AND FUN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935766-1885-4329-B82A-02D5DCA49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98359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USE BLOOPER VIDEO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LET STUDENTS USE THEIR IMAGINATION</a:t>
            </a:r>
          </a:p>
          <a:p>
            <a:pPr marL="0" indent="0">
              <a:buNone/>
            </a:pPr>
            <a:endParaRPr lang="cs-CZ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PRESENT AND PRACTISE GRAMMAR IN A DIFFERENT WAY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423CC6B-1CD0-43FB-B5FB-71CB71B40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4273116"/>
            <a:ext cx="5096803" cy="254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74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1343AF-FBB1-43B7-9E28-E8C8BD724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rgbClr val="F67A70"/>
          </a:solidFill>
        </p:spPr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BLOOPER VIDEO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46858C-54C1-4CE3-BB7B-E76459AEE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6288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3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1. Story items</a:t>
            </a:r>
          </a:p>
          <a:p>
            <a:pPr lvl="0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An irrational fear</a:t>
            </a:r>
          </a:p>
          <a:p>
            <a:pPr lvl="0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A woman at work</a:t>
            </a:r>
          </a:p>
          <a:p>
            <a:pPr lvl="0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A weather cam overlooking Vancouver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harbour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“I can’t stand it!”</a:t>
            </a:r>
          </a:p>
          <a:p>
            <a:pPr lvl="0"/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154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38EFEB-A15B-46F0-A0C6-A62DB07BA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4D668F-F43C-4AD2-A47E-B32290572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274638"/>
            <a:ext cx="8229600" cy="5851525"/>
          </a:xfrm>
        </p:spPr>
        <p:txBody>
          <a:bodyPr/>
          <a:lstStyle/>
          <a:p>
            <a:pPr marL="0" indent="0">
              <a:buNone/>
            </a:pPr>
            <a:r>
              <a:rPr lang="cs-CZ" u="sng" dirty="0"/>
              <a:t>2. </a:t>
            </a:r>
            <a:r>
              <a:rPr lang="cs-CZ" u="sng" dirty="0" err="1"/>
              <a:t>Tell</a:t>
            </a:r>
            <a:r>
              <a:rPr lang="cs-CZ" u="sng" dirty="0"/>
              <a:t> </a:t>
            </a:r>
            <a:r>
              <a:rPr lang="cs-CZ" u="sng" dirty="0" err="1"/>
              <a:t>the</a:t>
            </a:r>
            <a:r>
              <a:rPr lang="cs-CZ" u="sng" dirty="0"/>
              <a:t> story</a:t>
            </a:r>
          </a:p>
          <a:p>
            <a:pPr marL="0" indent="0">
              <a:buNone/>
            </a:pPr>
            <a:endParaRPr lang="cs-CZ" sz="2400" i="1" dirty="0"/>
          </a:p>
          <a:p>
            <a:pPr marL="0" indent="0">
              <a:buNone/>
            </a:pPr>
            <a:r>
              <a:rPr lang="en-GB" sz="2400" i="1" dirty="0"/>
              <a:t>It is a clip from a Canadian weather report.</a:t>
            </a:r>
          </a:p>
          <a:p>
            <a:pPr marL="0" indent="0">
              <a:buNone/>
            </a:pPr>
            <a:r>
              <a:rPr lang="en-GB" sz="2400" i="1" dirty="0"/>
              <a:t>The meteorologist is called Kristi and she is standing in front of the screen, speaking to the camera – speaking to us, the viewers.</a:t>
            </a:r>
          </a:p>
          <a:p>
            <a:pPr marL="0" indent="0">
              <a:buNone/>
            </a:pPr>
            <a:r>
              <a:rPr lang="en-GB" sz="2400" i="1" dirty="0"/>
              <a:t>On the screen, we can see live images coming into the studio from a weather cam overlooking Vancouver harbour.</a:t>
            </a:r>
          </a:p>
          <a:p>
            <a:pPr marL="0" indent="0">
              <a:buNone/>
            </a:pPr>
            <a:r>
              <a:rPr lang="en-GB" sz="2400" i="1" dirty="0"/>
              <a:t>It´s a cloudy, overcast day.</a:t>
            </a:r>
          </a:p>
          <a:p>
            <a:pPr marL="0" indent="0">
              <a:buNone/>
            </a:pPr>
            <a:r>
              <a:rPr lang="en-GB" sz="2400" i="1" dirty="0"/>
              <a:t>Suddenly something happens which causes Kristi to freak out.</a:t>
            </a:r>
          </a:p>
          <a:p>
            <a:pPr marL="0" indent="0">
              <a:buNone/>
            </a:pPr>
            <a:r>
              <a:rPr lang="en-GB" sz="2400" i="1" dirty="0"/>
              <a:t>She screams and runs away.</a:t>
            </a:r>
          </a:p>
          <a:p>
            <a:pPr marL="0" indent="0">
              <a:buNone/>
            </a:pPr>
            <a:r>
              <a:rPr lang="en-GB" sz="2400" i="1" dirty="0"/>
              <a:t>The other people in the studio seem to think that this is funny.</a:t>
            </a:r>
          </a:p>
          <a:p>
            <a:pPr marL="0" indent="0">
              <a:buNone/>
            </a:pPr>
            <a:r>
              <a:rPr lang="en-GB" sz="2400" i="1" dirty="0"/>
              <a:t>Can you guess what causes Kristi to freak out?</a:t>
            </a:r>
          </a:p>
          <a:p>
            <a:pPr marL="0" indent="0">
              <a:buNone/>
            </a:pPr>
            <a:endParaRPr lang="cs-CZ" sz="2800" i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9293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5C2182-2D27-47C3-8B85-EB0FAF516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457200" y="116632"/>
            <a:ext cx="8229600" cy="158006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pic>
        <p:nvPicPr>
          <p:cNvPr id="4" name="weather forecast video">
            <a:hlinkClick r:id="" action="ppaction://media"/>
            <a:extLst>
              <a:ext uri="{FF2B5EF4-FFF2-40B4-BE49-F238E27FC236}">
                <a16:creationId xmlns:a16="http://schemas.microsoft.com/office/drawing/2014/main" id="{4ADF896E-2F2D-414B-A5A3-DB02D1D2C30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580" y="404664"/>
            <a:ext cx="7560840" cy="5400600"/>
          </a:xfrm>
        </p:spPr>
      </p:pic>
    </p:spTree>
    <p:extLst>
      <p:ext uri="{BB962C8B-B14F-4D97-AF65-F5344CB8AC3E}">
        <p14:creationId xmlns:p14="http://schemas.microsoft.com/office/powerpoint/2010/main" val="311111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F93A6D-74D1-41F5-9743-A4F030505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2087"/>
            <a:ext cx="8229600" cy="97466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cs-CZ" sz="3600" dirty="0"/>
              <a:t>HOW WOULD YOU DEFINE A TEENAGER?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75AA36-1E77-4F13-8FD4-5DA96365E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497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1</a:t>
            </a:r>
            <a:r>
              <a:rPr lang="en-US" sz="2400" dirty="0"/>
              <a:t>. They are lazy, they  just want to surf the Internet.</a:t>
            </a:r>
          </a:p>
          <a:p>
            <a:pPr marL="0" indent="0">
              <a:buNone/>
            </a:pPr>
            <a:r>
              <a:rPr lang="en-US" sz="2400" dirty="0"/>
              <a:t>2. They are never motivated.</a:t>
            </a:r>
          </a:p>
          <a:p>
            <a:pPr marL="0" indent="0">
              <a:buNone/>
            </a:pPr>
            <a:r>
              <a:rPr lang="en-US" sz="2400" dirty="0"/>
              <a:t>3. They work hard.</a:t>
            </a:r>
          </a:p>
          <a:p>
            <a:pPr marL="0" indent="0">
              <a:buNone/>
            </a:pPr>
            <a:r>
              <a:rPr lang="en-US" sz="2400" dirty="0"/>
              <a:t>4. It is easy to motivate them.</a:t>
            </a:r>
          </a:p>
          <a:p>
            <a:pPr marL="0" indent="0">
              <a:buNone/>
            </a:pPr>
            <a:r>
              <a:rPr lang="en-US" sz="2400" dirty="0"/>
              <a:t>5. They sleep all the time.</a:t>
            </a:r>
          </a:p>
          <a:p>
            <a:pPr marL="0" indent="0">
              <a:buNone/>
            </a:pPr>
            <a:r>
              <a:rPr lang="en-US" sz="2400" dirty="0"/>
              <a:t>6. They get bored easily.</a:t>
            </a:r>
          </a:p>
          <a:p>
            <a:pPr marL="0" indent="0">
              <a:buNone/>
            </a:pPr>
            <a:r>
              <a:rPr lang="en-US" sz="2400" dirty="0"/>
              <a:t>7. They are great to teach.</a:t>
            </a:r>
          </a:p>
          <a:p>
            <a:pPr marL="0" indent="0">
              <a:buNone/>
            </a:pPr>
            <a:r>
              <a:rPr lang="en-US" sz="2400" dirty="0"/>
              <a:t>8. Their brain continues to develop between ages 11 and 25.</a:t>
            </a:r>
          </a:p>
          <a:p>
            <a:pPr marL="0" indent="0">
              <a:buNone/>
            </a:pPr>
            <a:r>
              <a:rPr lang="en-US" sz="2400" dirty="0"/>
              <a:t>9. We should treat them as adults.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20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118B7C-860A-488C-BB53-9A302826E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55268F-951A-443A-B37B-D7E232102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58515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u="sng" dirty="0"/>
              <a:t>3. </a:t>
            </a:r>
            <a:r>
              <a:rPr lang="en-GB" u="sng" dirty="0"/>
              <a:t>Agree or disagree?</a:t>
            </a:r>
          </a:p>
          <a:p>
            <a:endParaRPr lang="en-GB" i="1" dirty="0"/>
          </a:p>
          <a:p>
            <a:r>
              <a:rPr lang="en-GB" i="1" dirty="0"/>
              <a:t>The spider first appeared at the bottom left hand corner of the screen.           </a:t>
            </a:r>
            <a:endParaRPr lang="en-GB" dirty="0"/>
          </a:p>
          <a:p>
            <a:r>
              <a:rPr lang="en-GB" i="1" dirty="0"/>
              <a:t>According to the weather forecast, Vancouver would have sunny breaks later that day.  </a:t>
            </a:r>
            <a:endParaRPr lang="en-GB" sz="2200" dirty="0">
              <a:solidFill>
                <a:srgbClr val="92D050"/>
              </a:solidFill>
            </a:endParaRPr>
          </a:p>
          <a:p>
            <a:r>
              <a:rPr lang="en-GB" i="1" dirty="0"/>
              <a:t>The spider was not actually inside the studio.  </a:t>
            </a:r>
            <a:endParaRPr lang="en-GB" sz="2200" dirty="0">
              <a:solidFill>
                <a:srgbClr val="92D050"/>
              </a:solidFill>
            </a:endParaRPr>
          </a:p>
          <a:p>
            <a:r>
              <a:rPr lang="en-GB" i="1" dirty="0"/>
              <a:t>Someone was playing a trick on Kristi.  </a:t>
            </a:r>
            <a:endParaRPr lang="en-GB" dirty="0"/>
          </a:p>
          <a:p>
            <a:r>
              <a:rPr lang="en-GB" i="1" dirty="0"/>
              <a:t>Kristi’s reaction was unnecessary and unprofessional.</a:t>
            </a:r>
            <a:endParaRPr lang="en-GB" dirty="0"/>
          </a:p>
          <a:p>
            <a:r>
              <a:rPr lang="en-GB" i="1" dirty="0"/>
              <a:t>Kristi’s colleagues were unkind and unsympathetic to her.</a:t>
            </a:r>
            <a:endParaRPr lang="en-GB" dirty="0"/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42D5BD6-E44A-4FE3-A35C-7DCFEB873B24}"/>
              </a:ext>
            </a:extLst>
          </p:cNvPr>
          <p:cNvSpPr txBox="1"/>
          <p:nvPr/>
        </p:nvSpPr>
        <p:spPr>
          <a:xfrm>
            <a:off x="4572000" y="1772816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FF0000"/>
                </a:solidFill>
              </a:rPr>
              <a:t>FALSE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9488DBF-57E5-415E-9619-926298A6D886}"/>
              </a:ext>
            </a:extLst>
          </p:cNvPr>
          <p:cNvSpPr txBox="1"/>
          <p:nvPr/>
        </p:nvSpPr>
        <p:spPr>
          <a:xfrm>
            <a:off x="4114800" y="2890837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917402A-226C-405F-86E3-57914F034CAD}"/>
              </a:ext>
            </a:extLst>
          </p:cNvPr>
          <p:cNvSpPr txBox="1"/>
          <p:nvPr/>
        </p:nvSpPr>
        <p:spPr>
          <a:xfrm>
            <a:off x="7524328" y="2420888"/>
            <a:ext cx="914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r>
              <a:rPr lang="cs-CZ" sz="2000" dirty="0">
                <a:solidFill>
                  <a:srgbClr val="92D050"/>
                </a:solidFill>
              </a:rPr>
              <a:t>TRUE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9939B56-4674-4BA4-AEBB-34412A4A13E7}"/>
              </a:ext>
            </a:extLst>
          </p:cNvPr>
          <p:cNvSpPr txBox="1"/>
          <p:nvPr/>
        </p:nvSpPr>
        <p:spPr>
          <a:xfrm>
            <a:off x="7981739" y="320040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92D050"/>
                </a:solidFill>
              </a:rPr>
              <a:t>TRUE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65C374E-9190-4883-BA99-094256B4D830}"/>
              </a:ext>
            </a:extLst>
          </p:cNvPr>
          <p:cNvSpPr txBox="1"/>
          <p:nvPr/>
        </p:nvSpPr>
        <p:spPr>
          <a:xfrm>
            <a:off x="7308304" y="3636299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FF0000"/>
                </a:solidFill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33483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0D7778-286B-4A44-BD5B-0CB56CE6420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67A70"/>
          </a:solidFill>
        </p:spPr>
        <p:txBody>
          <a:bodyPr>
            <a:normAutofit/>
          </a:bodyPr>
          <a:lstStyle/>
          <a:p>
            <a:r>
              <a:rPr lang="cs-CZ" sz="3200" dirty="0"/>
              <a:t>LET YOUR STUDENTS USE THEIR IMAGINATION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DD76DF-B79F-46F3-9EEB-3859C9951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628800"/>
            <a:ext cx="5162153" cy="4176464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AutoNum type="arabicPeriod"/>
            </a:pPr>
            <a:r>
              <a:rPr lang="en-GB" sz="2800" dirty="0"/>
              <a:t>Divide students into groups and give them a piece of paper and coloured pencils.</a:t>
            </a:r>
          </a:p>
          <a:p>
            <a:pPr marL="514350" indent="-514350">
              <a:buAutoNum type="arabicPeriod"/>
            </a:pPr>
            <a:r>
              <a:rPr lang="en-GB" sz="2800" dirty="0"/>
              <a:t>Play some music for 20-30 sec, students draw.</a:t>
            </a:r>
          </a:p>
          <a:p>
            <a:pPr marL="514350" indent="-514350">
              <a:buAutoNum type="arabicPeriod"/>
            </a:pPr>
            <a:r>
              <a:rPr lang="en-GB" sz="2800" dirty="0"/>
              <a:t>Stop the music, students pass their paper to a partner.</a:t>
            </a:r>
          </a:p>
          <a:p>
            <a:pPr marL="514350" indent="-514350">
              <a:buAutoNum type="arabicPeriod"/>
            </a:pPr>
            <a:r>
              <a:rPr lang="en-GB" sz="2800" dirty="0"/>
              <a:t>Play some music again, students continue with their partner´s  drawing.</a:t>
            </a:r>
          </a:p>
          <a:p>
            <a:pPr marL="514350" indent="-514350">
              <a:buAutoNum type="arabicPeriod"/>
            </a:pPr>
            <a:r>
              <a:rPr lang="en-GB" sz="2800" dirty="0"/>
              <a:t>Repeat it several times.</a:t>
            </a:r>
          </a:p>
          <a:p>
            <a:pPr marL="514350" indent="-514350">
              <a:buAutoNum type="arabicPeriod"/>
            </a:pPr>
            <a:r>
              <a:rPr lang="en-GB" sz="2800" dirty="0"/>
              <a:t>In the end each student has a picture that several students have contributed to.</a:t>
            </a:r>
          </a:p>
          <a:p>
            <a:pPr marL="514350" indent="-514350">
              <a:buAutoNum type="arabicPeriod"/>
            </a:pP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3E9D80E-2595-4C8F-911E-8786D0754EAA}"/>
              </a:ext>
            </a:extLst>
          </p:cNvPr>
          <p:cNvSpPr txBox="1"/>
          <p:nvPr/>
        </p:nvSpPr>
        <p:spPr>
          <a:xfrm>
            <a:off x="5868144" y="2310011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Label everything in the picture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C5E3F82-E405-48FA-9F8A-47BFCD529370}"/>
              </a:ext>
            </a:extLst>
          </p:cNvPr>
          <p:cNvSpPr txBox="1"/>
          <p:nvPr/>
        </p:nvSpPr>
        <p:spPr>
          <a:xfrm>
            <a:off x="5893618" y="3157946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Describe the picture to the group or a partner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F86537D-A1BC-4978-A3B4-C684B80315D3}"/>
              </a:ext>
            </a:extLst>
          </p:cNvPr>
          <p:cNvSpPr txBox="1"/>
          <p:nvPr/>
        </p:nvSpPr>
        <p:spPr>
          <a:xfrm>
            <a:off x="5868144" y="4005882"/>
            <a:ext cx="2602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It is the dream you had last night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1192F70-57B9-41AB-A832-5326D3D65C03}"/>
              </a:ext>
            </a:extLst>
          </p:cNvPr>
          <p:cNvSpPr txBox="1"/>
          <p:nvPr/>
        </p:nvSpPr>
        <p:spPr>
          <a:xfrm>
            <a:off x="5896669" y="4853817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It is a postcard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B93E3D9-8CB8-4C6B-85E9-8F7C2EBA6ADE}"/>
              </a:ext>
            </a:extLst>
          </p:cNvPr>
          <p:cNvSpPr txBox="1"/>
          <p:nvPr/>
        </p:nvSpPr>
        <p:spPr>
          <a:xfrm>
            <a:off x="5893618" y="5413293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It is a photo taken at 5pm yesterday</a:t>
            </a:r>
          </a:p>
        </p:txBody>
      </p:sp>
    </p:spTree>
    <p:extLst>
      <p:ext uri="{BB962C8B-B14F-4D97-AF65-F5344CB8AC3E}">
        <p14:creationId xmlns:p14="http://schemas.microsoft.com/office/powerpoint/2010/main" val="422406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148761-B1E9-47AF-80C4-7B0C1A867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733517-1BE5-4928-8869-8913068A4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 </a:t>
            </a:r>
            <a:r>
              <a:rPr lang="cs-CZ" dirty="0" err="1"/>
              <a:t>Teenagers</a:t>
            </a:r>
            <a:r>
              <a:rPr lang="cs-CZ" dirty="0"/>
              <a:t> </a:t>
            </a:r>
            <a:r>
              <a:rPr lang="cs-CZ" dirty="0" err="1"/>
              <a:t>take</a:t>
            </a:r>
            <a:r>
              <a:rPr lang="cs-CZ" dirty="0"/>
              <a:t> </a:t>
            </a:r>
            <a:r>
              <a:rPr lang="cs-CZ" dirty="0" err="1"/>
              <a:t>risks</a:t>
            </a:r>
            <a:r>
              <a:rPr lang="cs-CZ" dirty="0"/>
              <a:t>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6324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BC668B-5A01-4EF2-9A36-2D6A9E602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4474840" cy="4708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Teenagers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stand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childhood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adulthood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best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make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transition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support of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teachers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who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try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understand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them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address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needs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 algn="ctr"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</a:t>
            </a:r>
          </a:p>
          <a:p>
            <a:pPr marL="0" indent="0" algn="ctr"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		Dr.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Ken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Beatty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 descr="Obsah obrázku osoba, budova&#10;&#10;Popis byl vytvořen automaticky">
            <a:extLst>
              <a:ext uri="{FF2B5EF4-FFF2-40B4-BE49-F238E27FC236}">
                <a16:creationId xmlns:a16="http://schemas.microsoft.com/office/drawing/2014/main" id="{D1D1C063-A854-4DC9-B9A6-1500B28759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124744"/>
            <a:ext cx="4067944" cy="4876800"/>
          </a:xfrm>
          <a:prstGeom prst="rect">
            <a:avLst/>
          </a:prstGeo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FC469316-2799-48F3-97C1-80192917F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4253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563412-BA37-4098-A20D-F0016D9A94B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6FF66"/>
          </a:solidFill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  <a:latin typeface="+mn-lt"/>
              </a:rPr>
              <a:t>REFERENCES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2237FC-1ACE-49A3-BCF9-4759BCA2E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>
                <a:hlinkClick r:id="rId2"/>
              </a:rPr>
              <a:t>www.teachingenglish.org.uk/blogs/vicky-saumell/what-are-your-top-5-tips-teaching-teenagers-vicky-saumell</a:t>
            </a:r>
            <a:endParaRPr lang="cs-CZ" sz="2400" dirty="0"/>
          </a:p>
          <a:p>
            <a:r>
              <a:rPr lang="cs-CZ" sz="2400" dirty="0">
                <a:hlinkClick r:id="rId3"/>
              </a:rPr>
              <a:t>https://goldstarteachers.com/secret-teaching-chinese-teenagers/</a:t>
            </a:r>
            <a:endParaRPr lang="cs-CZ" sz="2400" dirty="0"/>
          </a:p>
          <a:p>
            <a:r>
              <a:rPr lang="cs-CZ" sz="2400" dirty="0">
                <a:hlinkClick r:id="rId4"/>
              </a:rPr>
              <a:t>https://www.tefllemon.com/warmers-for-teens-and-adults</a:t>
            </a:r>
            <a:endParaRPr lang="cs-CZ" sz="2400" dirty="0"/>
          </a:p>
          <a:p>
            <a:r>
              <a:rPr lang="cs-CZ" sz="2400" dirty="0">
                <a:hlinkClick r:id="rId5"/>
              </a:rPr>
              <a:t>https://www.english.com/blog/</a:t>
            </a:r>
            <a:endParaRPr lang="cs-CZ" sz="2400" dirty="0"/>
          </a:p>
          <a:p>
            <a:r>
              <a:rPr lang="cs-CZ" sz="2400" dirty="0">
                <a:hlinkClick r:id="rId6"/>
              </a:rPr>
              <a:t>https://www.teachingenglish.org.uk/</a:t>
            </a:r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4613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snímek obrazovky&#10;&#10;Popis byl vytvořen automaticky">
            <a:extLst>
              <a:ext uri="{FF2B5EF4-FFF2-40B4-BE49-F238E27FC236}">
                <a16:creationId xmlns:a16="http://schemas.microsoft.com/office/drawing/2014/main" id="{47EAEE6D-AEE6-4650-B8AE-BAA1E23B8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22" y="918678"/>
            <a:ext cx="9388746" cy="525658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E94F446-F367-4D91-81C9-CB9708ED4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1" y="37173"/>
            <a:ext cx="1746686" cy="1763010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3BEEE09-EB3F-41AC-8FAC-23C23EB367BA}"/>
              </a:ext>
            </a:extLst>
          </p:cNvPr>
          <p:cNvSpPr txBox="1">
            <a:spLocks/>
          </p:cNvSpPr>
          <p:nvPr/>
        </p:nvSpPr>
        <p:spPr>
          <a:xfrm>
            <a:off x="683568" y="2674400"/>
            <a:ext cx="8229600" cy="408851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endParaRPr lang="cs-CZ" sz="2000" dirty="0">
              <a:solidFill>
                <a:srgbClr val="748F52"/>
              </a:solidFill>
              <a:latin typeface="Arial Rounded MT Bold" panose="020F0704030504030204" pitchFamily="34" charset="0"/>
            </a:endParaRPr>
          </a:p>
          <a:p>
            <a:pPr marL="0" indent="0" algn="r">
              <a:buFont typeface="Arial" pitchFamily="34" charset="0"/>
              <a:buNone/>
            </a:pPr>
            <a:endParaRPr lang="cs-CZ" sz="2000" dirty="0">
              <a:solidFill>
                <a:srgbClr val="748F52"/>
              </a:solidFill>
              <a:latin typeface="Arial Rounded MT Bold" panose="020F0704030504030204" pitchFamily="34" charset="0"/>
            </a:endParaRPr>
          </a:p>
          <a:p>
            <a:pPr marL="0" indent="0" algn="r">
              <a:buFont typeface="Arial" pitchFamily="34" charset="0"/>
              <a:buNone/>
            </a:pPr>
            <a:endParaRPr lang="cs-CZ" sz="2000" dirty="0">
              <a:solidFill>
                <a:srgbClr val="748F52"/>
              </a:solidFill>
              <a:latin typeface="Arial Rounded MT Bold" panose="020F0704030504030204" pitchFamily="34" charset="0"/>
            </a:endParaRPr>
          </a:p>
          <a:p>
            <a:pPr marL="0" indent="0" algn="r">
              <a:buFont typeface="Arial" pitchFamily="34" charset="0"/>
              <a:buNone/>
            </a:pPr>
            <a:endParaRPr lang="cs-CZ" sz="2000" dirty="0">
              <a:solidFill>
                <a:srgbClr val="748F52"/>
              </a:solidFill>
              <a:latin typeface="Arial Rounded MT Bold" panose="020F0704030504030204" pitchFamily="34" charset="0"/>
            </a:endParaRPr>
          </a:p>
          <a:p>
            <a:pPr marL="0" indent="0" algn="r">
              <a:buFont typeface="Arial" pitchFamily="34" charset="0"/>
              <a:buNone/>
            </a:pPr>
            <a:endParaRPr lang="cs-CZ" sz="2000" dirty="0">
              <a:solidFill>
                <a:srgbClr val="748F52"/>
              </a:solidFill>
              <a:latin typeface="Arial Rounded MT Bold" panose="020F0704030504030204" pitchFamily="34" charset="0"/>
            </a:endParaRPr>
          </a:p>
          <a:p>
            <a:pPr marL="0" indent="0" algn="r">
              <a:buFont typeface="Arial" pitchFamily="34" charset="0"/>
              <a:buNone/>
            </a:pPr>
            <a:endParaRPr lang="cs-CZ" sz="2000" dirty="0">
              <a:solidFill>
                <a:srgbClr val="748F52"/>
              </a:solidFill>
              <a:latin typeface="Arial Rounded MT Bold" panose="020F0704030504030204" pitchFamily="34" charset="0"/>
            </a:endParaRPr>
          </a:p>
          <a:p>
            <a:pPr marL="0" indent="0" algn="r">
              <a:buFont typeface="Arial" pitchFamily="34" charset="0"/>
              <a:buNone/>
            </a:pPr>
            <a:endParaRPr lang="cs-CZ" b="1" dirty="0">
              <a:solidFill>
                <a:srgbClr val="485832"/>
              </a:solidFill>
              <a:latin typeface="+mj-lt"/>
            </a:endParaRPr>
          </a:p>
          <a:p>
            <a:pPr marL="0" indent="0" algn="r">
              <a:buFont typeface="Arial" pitchFamily="34" charset="0"/>
              <a:buNone/>
            </a:pPr>
            <a:endParaRPr lang="cs-CZ" b="1" dirty="0">
              <a:solidFill>
                <a:srgbClr val="485832"/>
              </a:solidFill>
              <a:latin typeface="+mj-lt"/>
            </a:endParaRPr>
          </a:p>
          <a:p>
            <a:pPr marL="0" indent="0" algn="r">
              <a:buFont typeface="Arial" pitchFamily="34" charset="0"/>
              <a:buNone/>
            </a:pPr>
            <a:r>
              <a:rPr lang="cs-CZ" dirty="0">
                <a:solidFill>
                  <a:srgbClr val="485832"/>
                </a:solidFill>
                <a:latin typeface="+mj-lt"/>
              </a:rPr>
              <a:t>Tel. +420 725 578 551</a:t>
            </a:r>
          </a:p>
          <a:p>
            <a:pPr marL="0" indent="0" algn="r">
              <a:buFont typeface="Arial" pitchFamily="34" charset="0"/>
              <a:buNone/>
            </a:pPr>
            <a:r>
              <a:rPr lang="cs-CZ" dirty="0">
                <a:solidFill>
                  <a:srgbClr val="485832"/>
                </a:solidFill>
                <a:latin typeface="+mj-lt"/>
              </a:rPr>
              <a:t>zuzana.pohlova@venturesbooks.com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A07D342-50CA-485E-B1E1-B95D431F29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748081"/>
            <a:ext cx="1656184" cy="63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77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FB20AC-D992-43D2-859C-E1DD0B5CA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2F8774-7755-498B-B67E-E90CA37A9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 descr="Obsah obrázku interiér, postel, osoba, zeď&#10;&#10;Popis byl vytvořen automaticky">
            <a:extLst>
              <a:ext uri="{FF2B5EF4-FFF2-40B4-BE49-F238E27FC236}">
                <a16:creationId xmlns:a16="http://schemas.microsoft.com/office/drawing/2014/main" id="{D0239A94-BC15-44EF-AE66-49C2C37CE3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5652120" cy="2803450"/>
          </a:xfrm>
          <a:prstGeom prst="rect">
            <a:avLst/>
          </a:prstGeom>
        </p:spPr>
      </p:pic>
      <p:pic>
        <p:nvPicPr>
          <p:cNvPr id="7" name="Obrázek 6" descr="Obsah obrázku osoba, žena&#10;&#10;Popis byl vytvořen automaticky">
            <a:extLst>
              <a:ext uri="{FF2B5EF4-FFF2-40B4-BE49-F238E27FC236}">
                <a16:creationId xmlns:a16="http://schemas.microsoft.com/office/drawing/2014/main" id="{A8D20F81-B2FE-4771-A4EA-5C2DF7E031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729" y="1620110"/>
            <a:ext cx="3490271" cy="2599944"/>
          </a:xfrm>
          <a:prstGeom prst="rect">
            <a:avLst/>
          </a:prstGeom>
        </p:spPr>
      </p:pic>
      <p:pic>
        <p:nvPicPr>
          <p:cNvPr id="9" name="Obrázek 8" descr="Obsah obrázku osoba, exteriér, plot, vsedě&#10;&#10;Popis byl vytvořen automaticky">
            <a:extLst>
              <a:ext uri="{FF2B5EF4-FFF2-40B4-BE49-F238E27FC236}">
                <a16:creationId xmlns:a16="http://schemas.microsoft.com/office/drawing/2014/main" id="{E893755A-0D2A-4AF2-9CBC-4A312967E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6252"/>
            <a:ext cx="5580112" cy="3752427"/>
          </a:xfrm>
          <a:prstGeom prst="rect">
            <a:avLst/>
          </a:prstGeom>
        </p:spPr>
      </p:pic>
      <p:pic>
        <p:nvPicPr>
          <p:cNvPr id="11" name="Obrázek 10" descr="Obsah obrázku osoba, vsedě, zeď, interiér&#10;&#10;Popis byl vytvořen automaticky">
            <a:extLst>
              <a:ext uri="{FF2B5EF4-FFF2-40B4-BE49-F238E27FC236}">
                <a16:creationId xmlns:a16="http://schemas.microsoft.com/office/drawing/2014/main" id="{6AF61D92-048E-4FA6-B2A2-A9619F1C35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500" y="82976"/>
            <a:ext cx="3923928" cy="669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16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820004-0689-4754-BEC6-1C6D7F7A0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endParaRPr lang="cs-CZ" dirty="0"/>
          </a:p>
        </p:txBody>
      </p:sp>
      <p:pic>
        <p:nvPicPr>
          <p:cNvPr id="9" name="Obrázek 8" descr="Obsah obrázku interiér, muž, země, budova&#10;&#10;Popis byl vytvořen automaticky">
            <a:extLst>
              <a:ext uri="{FF2B5EF4-FFF2-40B4-BE49-F238E27FC236}">
                <a16:creationId xmlns:a16="http://schemas.microsoft.com/office/drawing/2014/main" id="{05FE4AFB-2AF3-4BA1-9282-955B99EABE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976" y="116632"/>
            <a:ext cx="3265512" cy="2742899"/>
          </a:xfrm>
          <a:prstGeom prst="rect">
            <a:avLst/>
          </a:prstGeom>
        </p:spPr>
      </p:pic>
      <p:pic>
        <p:nvPicPr>
          <p:cNvPr id="5" name="Zástupný obsah 4" descr="Obsah obrázku interiér, přenosný počítač, osoba, stůl&#10;&#10;Popis byl vytvořen automaticky">
            <a:extLst>
              <a:ext uri="{FF2B5EF4-FFF2-40B4-BE49-F238E27FC236}">
                <a16:creationId xmlns:a16="http://schemas.microsoft.com/office/drawing/2014/main" id="{D0971DE4-3831-4E96-B553-65B4CE32DE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818" y="1804419"/>
            <a:ext cx="4258568" cy="3201219"/>
          </a:xfrm>
        </p:spPr>
      </p:pic>
      <p:pic>
        <p:nvPicPr>
          <p:cNvPr id="11" name="Obrázek 10" descr="Obsah obrázku osoba, interiér, jídlo, pizza&#10;&#10;Popis byl vytvořen automaticky">
            <a:extLst>
              <a:ext uri="{FF2B5EF4-FFF2-40B4-BE49-F238E27FC236}">
                <a16:creationId xmlns:a16="http://schemas.microsoft.com/office/drawing/2014/main" id="{2EB349EB-12F3-4D81-B710-BA70CE48E9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6" y="-105102"/>
            <a:ext cx="3438128" cy="2742899"/>
          </a:xfrm>
          <a:prstGeom prst="rect">
            <a:avLst/>
          </a:prstGeom>
        </p:spPr>
      </p:pic>
      <p:pic>
        <p:nvPicPr>
          <p:cNvPr id="13" name="Obrázek 12" descr="Obsah obrázku osoba, žena, interiér&#10;&#10;Popis byl vytvořen automaticky">
            <a:extLst>
              <a:ext uri="{FF2B5EF4-FFF2-40B4-BE49-F238E27FC236}">
                <a16:creationId xmlns:a16="http://schemas.microsoft.com/office/drawing/2014/main" id="{AFB4D9CE-1403-40CA-8B77-0B73271734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789040"/>
            <a:ext cx="3196952" cy="3004879"/>
          </a:xfrm>
          <a:prstGeom prst="rect">
            <a:avLst/>
          </a:prstGeom>
        </p:spPr>
      </p:pic>
      <p:pic>
        <p:nvPicPr>
          <p:cNvPr id="15" name="Obrázek 14" descr="Obsah obrázku budova, exteriér, tráva, kočka&#10;&#10;Popis byl vytvořen automaticky">
            <a:extLst>
              <a:ext uri="{FF2B5EF4-FFF2-40B4-BE49-F238E27FC236}">
                <a16:creationId xmlns:a16="http://schemas.microsoft.com/office/drawing/2014/main" id="{4E14E29D-16A1-4253-BC36-C339CA2BAE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560" y="4473687"/>
            <a:ext cx="3024460" cy="238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19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D9877D-55FB-4DB8-818F-C62E5188A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4DBD87-30DD-481D-AD5D-BBA257517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543EAB9F-0BFC-496D-AE14-7AC646440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274638"/>
            <a:ext cx="8568952" cy="545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27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5B306E-4901-4AF2-B28F-EC2A9B311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45231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MY TIPS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84A286-1734-4DB8-B8C1-E5993C338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BUILD RAPPORT/ MAKE THINGS PERSONAL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USE VARIETY AND CHOICE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MAKE IT INTERESTING AND FUN</a:t>
            </a:r>
          </a:p>
          <a:p>
            <a:pPr>
              <a:buFont typeface="Wingdings" panose="05000000000000000000" pitchFamily="2" charset="2"/>
              <a:buChar char="v"/>
            </a:pPr>
            <a:endParaRPr lang="cs-CZ" b="1" dirty="0">
              <a:latin typeface="Ink Free" panose="03080402000500000000" pitchFamily="66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cs-CZ" b="1" dirty="0">
              <a:latin typeface="Ink Free" panose="03080402000500000000" pitchFamily="66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0368D2C-A4A7-4C65-BCA9-006C73FAA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3701630"/>
            <a:ext cx="5915000" cy="263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02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9773A4-53A3-4EBA-AE33-3F9042F1C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solidFill>
            <a:srgbClr val="00FFFF"/>
          </a:solidFill>
        </p:spPr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BUILDING RAPPORT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3134D5-DE43-4A95-9E85-FCA26194E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ENGAGE THE FIRST MINUTES IN INFORMAL CONVERSATION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WHAT DO YOU SEE WHEN YOU WALK TO SCHOOL?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MAKE IT PERSONAL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544DEAB-1B54-415A-A5A6-E13EFC861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3933056"/>
            <a:ext cx="4355976" cy="291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4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571D23B-BA50-46CE-94A1-5E216483D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401CC54-EE71-46A8-868F-2BC946D16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A6CB4A3-39A6-4CB0-BF80-4089D046C8AF}"/>
              </a:ext>
            </a:extLst>
          </p:cNvPr>
          <p:cNvSpPr txBox="1"/>
          <p:nvPr/>
        </p:nvSpPr>
        <p:spPr>
          <a:xfrm>
            <a:off x="5884272" y="768144"/>
            <a:ext cx="338448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Extend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exercises</a:t>
            </a:r>
            <a:endParaRPr 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Make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personal</a:t>
            </a:r>
            <a:endParaRPr 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Ask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opinions</a:t>
            </a:r>
            <a:endParaRPr 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/>
          </a:p>
        </p:txBody>
      </p:sp>
      <p:pic>
        <p:nvPicPr>
          <p:cNvPr id="10" name="Obrázek 9" descr="Obsah obrázku text, noviny, účtenka&#10;&#10;Popis byl vytvořen automaticky">
            <a:extLst>
              <a:ext uri="{FF2B5EF4-FFF2-40B4-BE49-F238E27FC236}">
                <a16:creationId xmlns:a16="http://schemas.microsoft.com/office/drawing/2014/main" id="{BFB4A312-6AF5-4024-BD8F-88CC2359CC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9" y="-105103"/>
            <a:ext cx="5833815" cy="5733256"/>
          </a:xfrm>
          <a:prstGeom prst="rect">
            <a:avLst/>
          </a:prstGeom>
        </p:spPr>
      </p:pic>
      <p:pic>
        <p:nvPicPr>
          <p:cNvPr id="5" name="Obrázek 4" descr="Obsah obrázku klipart&#10;&#10;Popis byl vytvořen automaticky">
            <a:extLst>
              <a:ext uri="{FF2B5EF4-FFF2-40B4-BE49-F238E27FC236}">
                <a16:creationId xmlns:a16="http://schemas.microsoft.com/office/drawing/2014/main" id="{C49BC842-22F3-470B-B488-4D00B13F2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9771">
            <a:off x="5148064" y="3717032"/>
            <a:ext cx="2448271" cy="24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7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2BDAC7-4AE4-4C1C-8C5D-E3CBAC43B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rgbClr val="00FFFF"/>
          </a:solidFill>
        </p:spPr>
        <p:txBody>
          <a:bodyPr>
            <a:normAutofit/>
          </a:bodyPr>
          <a:lstStyle/>
          <a:p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USE VARIETY AND CHOICE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69AD37-17B0-4880-A42A-9091AA68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656" y="1535345"/>
            <a:ext cx="7571184" cy="5073427"/>
          </a:xfrm>
          <a:effectLst>
            <a:softEdge rad="12700"/>
          </a:effectLst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endParaRPr lang="cs-CZ" b="1" dirty="0">
              <a:latin typeface="Ink Free" panose="03080402000500000000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b="1" dirty="0">
              <a:latin typeface="Ink Free" panose="03080402000500000000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b="1" dirty="0">
              <a:latin typeface="Ink Free" panose="03080402000500000000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b="1" dirty="0">
              <a:latin typeface="Ink Free" panose="03080402000500000000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b="1" dirty="0">
              <a:latin typeface="Ink Free" panose="03080402000500000000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b="1" dirty="0">
              <a:latin typeface="Ink Free" panose="03080402000500000000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BREAK DOWN YOUR ROUTINE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INTRODUCE COMPETITIONS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PLAY GAMES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PLAN FOR SPECIFIC TASKS TO BE DONE IN ALTERNATIVE SPACE</a:t>
            </a:r>
          </a:p>
        </p:txBody>
      </p:sp>
      <p:pic>
        <p:nvPicPr>
          <p:cNvPr id="5" name="Obrázek 4" descr="Obsah obrázku ložnice&#10;&#10;Popis byl vytvořen automaticky">
            <a:extLst>
              <a:ext uri="{FF2B5EF4-FFF2-40B4-BE49-F238E27FC236}">
                <a16:creationId xmlns:a16="http://schemas.microsoft.com/office/drawing/2014/main" id="{D00609B3-07F7-4FF7-AA8E-3300B0C07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24744"/>
            <a:ext cx="8229600" cy="302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473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Mediá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16099</TotalTime>
  <Words>678</Words>
  <Application>Microsoft Office PowerPoint</Application>
  <PresentationFormat>Předvádění na obrazovce (4:3)</PresentationFormat>
  <Paragraphs>144</Paragraphs>
  <Slides>25</Slides>
  <Notes>2</Notes>
  <HiddenSlides>0</HiddenSlides>
  <MMClips>2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2" baseType="lpstr">
      <vt:lpstr>Arial</vt:lpstr>
      <vt:lpstr>Arial Rounded MT Bold</vt:lpstr>
      <vt:lpstr>Calibri</vt:lpstr>
      <vt:lpstr>Comic Sans MS</vt:lpstr>
      <vt:lpstr>Ink Free</vt:lpstr>
      <vt:lpstr>Wingdings</vt:lpstr>
      <vt:lpstr>Motív Office</vt:lpstr>
      <vt:lpstr>TEACHING TEENAGERS If being a teenager is hard, teaching them is harder?</vt:lpstr>
      <vt:lpstr>HOW WOULD YOU DEFINE A TEENAGER?</vt:lpstr>
      <vt:lpstr>   </vt:lpstr>
      <vt:lpstr> </vt:lpstr>
      <vt:lpstr> </vt:lpstr>
      <vt:lpstr>MY TIPS</vt:lpstr>
      <vt:lpstr>BUILDING RAPPORT</vt:lpstr>
      <vt:lpstr> </vt:lpstr>
      <vt:lpstr>USE VARIETY AND CHOICE</vt:lpstr>
      <vt:lpstr>VOX POP VIDEO “What are the rules for the kids you look after?“</vt:lpstr>
      <vt:lpstr>    </vt:lpstr>
      <vt:lpstr>PLAY GAMES</vt:lpstr>
      <vt:lpstr>PLAY GAMES</vt:lpstr>
      <vt:lpstr>PLAY GAMES</vt:lpstr>
      <vt:lpstr>  </vt:lpstr>
      <vt:lpstr>MAKE IT INTERESTING AND FUN</vt:lpstr>
      <vt:lpstr>BLOOPER VIDEO</vt:lpstr>
      <vt:lpstr>      </vt:lpstr>
      <vt:lpstr>  </vt:lpstr>
      <vt:lpstr>  </vt:lpstr>
      <vt:lpstr>LET YOUR STUDENTS USE THEIR IMAGINATION</vt:lpstr>
      <vt:lpstr>Prezentace aplikace PowerPoint</vt:lpstr>
      <vt:lpstr>  </vt:lpstr>
      <vt:lpstr>REFERENCES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judit</dc:creator>
  <cp:lastModifiedBy>Zuzana Pohlová</cp:lastModifiedBy>
  <cp:revision>1282</cp:revision>
  <cp:lastPrinted>2019-11-13T12:14:26Z</cp:lastPrinted>
  <dcterms:created xsi:type="dcterms:W3CDTF">2016-09-04T14:46:10Z</dcterms:created>
  <dcterms:modified xsi:type="dcterms:W3CDTF">2019-11-14T06:55:18Z</dcterms:modified>
</cp:coreProperties>
</file>